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notesMasterIdLst>
    <p:notesMasterId r:id="rId11"/>
  </p:notesMasterIdLst>
  <p:handoutMasterIdLst>
    <p:handoutMasterId r:id="rId12"/>
  </p:handoutMasterIdLst>
  <p:sldIdLst>
    <p:sldId id="256" r:id="rId2"/>
    <p:sldId id="265" r:id="rId3"/>
    <p:sldId id="266" r:id="rId4"/>
    <p:sldId id="267" r:id="rId5"/>
    <p:sldId id="268" r:id="rId6"/>
    <p:sldId id="269" r:id="rId7"/>
    <p:sldId id="271" r:id="rId8"/>
    <p:sldId id="270" r:id="rId9"/>
    <p:sldId id="27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C9405D6-8F2E-4F9C-B45B-40375BC1C7E3}">
          <p14:sldIdLst>
            <p14:sldId id="256"/>
          </p14:sldIdLst>
        </p14:section>
        <p14:section name="未命名的章節" id="{75CE2138-DC9A-4E47-B55D-C84712A5EEF9}">
          <p14:sldIdLst/>
        </p14:section>
        <p14:section name="未命名的章節" id="{6FF1A0E0-4DC1-4791-8563-A25F827C63E9}">
          <p14:sldIdLst>
            <p14:sldId id="265"/>
            <p14:sldId id="266"/>
            <p14:sldId id="267"/>
            <p14:sldId id="268"/>
            <p14:sldId id="269"/>
            <p14:sldId id="271"/>
            <p14:sldId id="270"/>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4D3"/>
    <a:srgbClr val="67A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76368" autoAdjust="0"/>
  </p:normalViewPr>
  <p:slideViewPr>
    <p:cSldViewPr snapToGrid="0">
      <p:cViewPr varScale="1">
        <p:scale>
          <a:sx n="84" d="100"/>
          <a:sy n="84" d="100"/>
        </p:scale>
        <p:origin x="1932" y="9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0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4FE304-180A-4D4D-AE4A-FE5BCC461311}" type="datetimeFigureOut">
              <a:rPr lang="zh-HK" altLang="en-US" smtClean="0"/>
              <a:t>6/5/2022</a:t>
            </a:fld>
            <a:endParaRPr lang="zh-HK"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50F487-9FAA-4BD0-A39F-93FB24D0CDAB}" type="slidenum">
              <a:rPr lang="zh-HK" altLang="en-US" smtClean="0"/>
              <a:t>‹#›</a:t>
            </a:fld>
            <a:endParaRPr lang="zh-HK" altLang="en-US"/>
          </a:p>
        </p:txBody>
      </p:sp>
    </p:spTree>
    <p:extLst>
      <p:ext uri="{BB962C8B-B14F-4D97-AF65-F5344CB8AC3E}">
        <p14:creationId xmlns:p14="http://schemas.microsoft.com/office/powerpoint/2010/main" val="3073954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550B8-D211-46BC-BD0B-440450F29137}" type="datetimeFigureOut">
              <a:rPr lang="zh-HK" altLang="en-US" smtClean="0"/>
              <a:t>6/5/2022</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8525A-519A-4797-9051-928BB998A375}" type="slidenum">
              <a:rPr lang="zh-HK" altLang="en-US" smtClean="0"/>
              <a:t>‹#›</a:t>
            </a:fld>
            <a:endParaRPr lang="zh-HK" altLang="en-US"/>
          </a:p>
        </p:txBody>
      </p:sp>
    </p:spTree>
    <p:extLst>
      <p:ext uri="{BB962C8B-B14F-4D97-AF65-F5344CB8AC3E}">
        <p14:creationId xmlns:p14="http://schemas.microsoft.com/office/powerpoint/2010/main" val="1122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3NCK5l_swb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&lt;a </a:t>
            </a:r>
            <a:r>
              <a:rPr lang="en-US" altLang="zh-HK" dirty="0" err="1" smtClean="0"/>
              <a:t>href</a:t>
            </a:r>
            <a:r>
              <a:rPr lang="en-US" altLang="zh-HK" dirty="0" smtClean="0"/>
              <a:t>="https://www.freepik.com/vectors/subway"&gt;Subway vector created by </a:t>
            </a:r>
            <a:r>
              <a:rPr lang="en-US" altLang="zh-HK" dirty="0" err="1" smtClean="0"/>
              <a:t>macrovector</a:t>
            </a:r>
            <a:r>
              <a:rPr lang="en-US" altLang="zh-HK" dirty="0" smtClean="0"/>
              <a:t> - www.freepik.com&lt;/a&gt;</a:t>
            </a:r>
            <a:endParaRPr lang="zh-HK" altLang="en-US" dirty="0"/>
          </a:p>
        </p:txBody>
      </p:sp>
      <p:sp>
        <p:nvSpPr>
          <p:cNvPr id="4" name="投影片編號版面配置區 3"/>
          <p:cNvSpPr>
            <a:spLocks noGrp="1"/>
          </p:cNvSpPr>
          <p:nvPr>
            <p:ph type="sldNum" sz="quarter" idx="10"/>
          </p:nvPr>
        </p:nvSpPr>
        <p:spPr/>
        <p:txBody>
          <a:bodyPr/>
          <a:lstStyle/>
          <a:p>
            <a:fld id="{FA28525A-519A-4797-9051-928BB998A375}" type="slidenum">
              <a:rPr lang="zh-HK" altLang="en-US" smtClean="0"/>
              <a:t>1</a:t>
            </a:fld>
            <a:endParaRPr lang="zh-HK" altLang="en-US"/>
          </a:p>
        </p:txBody>
      </p:sp>
    </p:spTree>
    <p:extLst>
      <p:ext uri="{BB962C8B-B14F-4D97-AF65-F5344CB8AC3E}">
        <p14:creationId xmlns:p14="http://schemas.microsoft.com/office/powerpoint/2010/main" val="162569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FA28525A-519A-4797-9051-928BB998A375}" type="slidenum">
              <a:rPr lang="zh-HK" altLang="en-US" smtClean="0"/>
              <a:t>2</a:t>
            </a:fld>
            <a:endParaRPr lang="zh-HK" altLang="en-US"/>
          </a:p>
        </p:txBody>
      </p:sp>
    </p:spTree>
    <p:extLst>
      <p:ext uri="{BB962C8B-B14F-4D97-AF65-F5344CB8AC3E}">
        <p14:creationId xmlns:p14="http://schemas.microsoft.com/office/powerpoint/2010/main" val="409296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smtClean="0"/>
              <a:t>播放影片後，向學生提出思考問題（見第 </a:t>
            </a:r>
            <a:r>
              <a:rPr lang="en-US" altLang="zh-TW" dirty="0" smtClean="0"/>
              <a:t>4 </a:t>
            </a:r>
            <a:r>
              <a:rPr lang="zh-TW" altLang="en-US" dirty="0" smtClean="0"/>
              <a:t>頁）</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cs typeface="+mn-cs"/>
              </a:rPr>
              <a:t>資料</a:t>
            </a:r>
            <a:r>
              <a:rPr lang="zh-TW" altLang="en-US" sz="1200" b="0" i="0" kern="1200" dirty="0" smtClean="0">
                <a:solidFill>
                  <a:schemeClr val="tx1"/>
                </a:solidFill>
                <a:latin typeface="DFKai-SB" panose="03000509000000000000" pitchFamily="49" charset="-120"/>
                <a:ea typeface="+mn-ea"/>
                <a:cs typeface="+mn-cs"/>
              </a:rPr>
              <a:t>來源：道路安全議會</a:t>
            </a:r>
            <a:r>
              <a:rPr lang="en-US" altLang="zh-TW" sz="1200" b="0" i="0" kern="1200" dirty="0" smtClean="0">
                <a:solidFill>
                  <a:schemeClr val="tx1"/>
                </a:solidFill>
                <a:latin typeface="DFKai-SB" panose="03000509000000000000" pitchFamily="49" charset="-120"/>
                <a:ea typeface="+mn-ea"/>
                <a:cs typeface="+mn-cs"/>
              </a:rPr>
              <a:t>---</a:t>
            </a:r>
            <a:r>
              <a:rPr lang="zh-TW" altLang="en-US" sz="1200" b="0" i="1" kern="1200" dirty="0" smtClean="0">
                <a:solidFill>
                  <a:schemeClr val="tx1"/>
                </a:solidFill>
                <a:effectLst/>
                <a:latin typeface="+mn-lt"/>
                <a:ea typeface="+mn-ea"/>
                <a:cs typeface="+mn-cs"/>
              </a:rPr>
              <a:t>電視宣傳片及短片</a:t>
            </a:r>
            <a:r>
              <a:rPr lang="en-US" altLang="zh-TW" sz="1200" b="0" i="1" kern="1200" dirty="0" smtClean="0">
                <a:solidFill>
                  <a:schemeClr val="tx1"/>
                </a:solidFill>
                <a:effectLst/>
                <a:latin typeface="+mn-lt"/>
                <a:ea typeface="+mn-ea"/>
                <a:cs typeface="+mn-cs"/>
              </a:rPr>
              <a:t>---</a:t>
            </a:r>
            <a:r>
              <a:rPr lang="zh-TW" altLang="en-US" sz="1200" b="0" i="0" u="none" strike="noStrike" kern="1200" dirty="0" smtClean="0">
                <a:solidFill>
                  <a:schemeClr val="tx1"/>
                </a:solidFill>
                <a:effectLst/>
                <a:latin typeface="+mn-lt"/>
                <a:ea typeface="+mn-ea"/>
                <a:cs typeface="+mn-cs"/>
                <a:hlinkClick r:id="rId3"/>
              </a:rPr>
              <a:t>行人</a:t>
            </a:r>
            <a:r>
              <a:rPr lang="en-US" altLang="zh-TW" sz="1200" b="0" i="0" u="none" strike="noStrike" kern="1200" dirty="0" smtClean="0">
                <a:solidFill>
                  <a:schemeClr val="tx1"/>
                </a:solidFill>
                <a:effectLst/>
                <a:latin typeface="+mn-lt"/>
                <a:ea typeface="+mn-ea"/>
                <a:cs typeface="+mn-cs"/>
                <a:hlinkClick r:id="rId3"/>
              </a:rPr>
              <a:t>---</a:t>
            </a:r>
            <a:r>
              <a:rPr lang="zh-TW" altLang="en-US" sz="1200" b="0" i="0" u="none" strike="noStrike" kern="1200" dirty="0" smtClean="0">
                <a:solidFill>
                  <a:schemeClr val="tx1"/>
                </a:solidFill>
                <a:effectLst/>
                <a:latin typeface="+mn-lt"/>
                <a:ea typeface="+mn-ea"/>
                <a:cs typeface="+mn-cs"/>
                <a:hlinkClick r:id="rId3"/>
              </a:rPr>
              <a:t>行人使用道路勿分心篇</a:t>
            </a:r>
            <a:r>
              <a:rPr lang="en-US" altLang="zh-TW" sz="1200" b="0" i="0" u="none" strike="noStrike" kern="1200" dirty="0" smtClean="0">
                <a:solidFill>
                  <a:schemeClr val="tx1"/>
                </a:solidFill>
                <a:effectLst/>
                <a:latin typeface="+mn-lt"/>
                <a:ea typeface="+mn-ea"/>
                <a:cs typeface="+mn-cs"/>
              </a:rPr>
              <a:t>(0-025)</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b="0" i="0" kern="1200" dirty="0" smtClean="0">
                <a:solidFill>
                  <a:schemeClr val="tx1"/>
                </a:solidFill>
                <a:latin typeface="DFKai-SB" panose="03000509000000000000" pitchFamily="49" charset="-120"/>
                <a:ea typeface="+mn-ea"/>
                <a:cs typeface="+mn-cs"/>
              </a:rPr>
              <a:t>影片名稱</a:t>
            </a:r>
            <a:r>
              <a:rPr lang="zh-TW" altLang="en-US" sz="1200" b="0" i="0" kern="1200" dirty="0" smtClean="0">
                <a:solidFill>
                  <a:schemeClr val="tx1"/>
                </a:solidFill>
                <a:latin typeface="DFKai-SB" panose="03000509000000000000" pitchFamily="49" charset="-120"/>
                <a:ea typeface="+mn-ea"/>
                <a:cs typeface="+mn-cs"/>
              </a:rPr>
              <a:t>：</a:t>
            </a:r>
            <a:r>
              <a:rPr lang="en-US" altLang="zh-TW" sz="1200" dirty="0" smtClean="0">
                <a:latin typeface="DFKai-SB" panose="03000509000000000000" pitchFamily="49" charset="-120"/>
              </a:rPr>
              <a:t>《</a:t>
            </a:r>
            <a:r>
              <a:rPr lang="zh-TW" altLang="en-US" sz="1200" b="0" i="0" u="none" strike="noStrike" kern="1200" dirty="0" smtClean="0">
                <a:solidFill>
                  <a:schemeClr val="tx1"/>
                </a:solidFill>
                <a:effectLst/>
                <a:latin typeface="+mn-lt"/>
                <a:ea typeface="+mn-ea"/>
                <a:cs typeface="+mn-cs"/>
                <a:hlinkClick r:id="rId3"/>
              </a:rPr>
              <a:t>行人使用道路勿分心篇</a:t>
            </a:r>
            <a:r>
              <a:rPr lang="en-US" altLang="zh-TW" sz="1200" dirty="0" smtClean="0">
                <a:latin typeface="DFKai-SB" panose="03000509000000000000" pitchFamily="49" charset="-120"/>
              </a:rPr>
              <a:t>》</a:t>
            </a:r>
            <a:endParaRPr lang="en-US" altLang="zh-TW" dirty="0" smtClean="0"/>
          </a:p>
          <a:p>
            <a:pPr rtl="0"/>
            <a:r>
              <a:rPr lang="zh-HK" altLang="zh-HK" sz="1200" kern="1200" dirty="0" smtClean="0">
                <a:solidFill>
                  <a:schemeClr val="tx1"/>
                </a:solidFill>
                <a:effectLst/>
                <a:cs typeface="+mn-cs"/>
              </a:rPr>
              <a:t>網　　址：</a:t>
            </a:r>
            <a:r>
              <a:rPr lang="en-US" altLang="zh-HK" sz="1200" kern="1200" dirty="0" smtClean="0">
                <a:solidFill>
                  <a:schemeClr val="tx1"/>
                </a:solidFill>
                <a:effectLst/>
                <a:cs typeface="+mn-cs"/>
              </a:rPr>
              <a:t>https://www.roadsafety.gov.hk/tc/other/online_video.html</a:t>
            </a:r>
            <a:endParaRPr lang="en-US" altLang="zh-TW" dirty="0" smtClean="0"/>
          </a:p>
        </p:txBody>
      </p:sp>
      <p:sp>
        <p:nvSpPr>
          <p:cNvPr id="4" name="Slide Number Placeholder 3"/>
          <p:cNvSpPr>
            <a:spLocks noGrp="1"/>
          </p:cNvSpPr>
          <p:nvPr>
            <p:ph type="sldNum" sz="quarter" idx="10"/>
          </p:nvPr>
        </p:nvSpPr>
        <p:spPr/>
        <p:txBody>
          <a:bodyPr/>
          <a:lstStyle/>
          <a:p>
            <a:fld id="{FA28525A-519A-4797-9051-928BB998A375}" type="slidenum">
              <a:rPr lang="zh-HK" altLang="en-US" smtClean="0"/>
              <a:t>3</a:t>
            </a:fld>
            <a:endParaRPr lang="zh-HK" altLang="en-US"/>
          </a:p>
        </p:txBody>
      </p:sp>
    </p:spTree>
    <p:extLst>
      <p:ext uri="{BB962C8B-B14F-4D97-AF65-F5344CB8AC3E}">
        <p14:creationId xmlns:p14="http://schemas.microsoft.com/office/powerpoint/2010/main" val="223137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zh-TW" altLang="en-US" dirty="0" smtClean="0"/>
              <a:t>思考問題旨在讓學生結合短片和個人生活情境，引導學生思考在日常生活中我們必須</a:t>
            </a:r>
            <a:r>
              <a:rPr lang="zh-TW" altLang="en-US" b="1" u="none" dirty="0" smtClean="0"/>
              <a:t>考慮別人</a:t>
            </a:r>
            <a:r>
              <a:rPr lang="zh-TW" altLang="en-US" dirty="0" smtClean="0"/>
              <a:t>，在公共場所使用手提電話時要顧及別人的情況、感受和安全。</a:t>
            </a:r>
            <a:endParaRPr lang="en-US" altLang="zh-HK" dirty="0" smtClean="0"/>
          </a:p>
          <a:p>
            <a:pPr marL="0" indent="0">
              <a:buFont typeface="Arial" panose="020B0604020202020204" pitchFamily="34" charset="0"/>
              <a:buNone/>
            </a:pPr>
            <a:endParaRPr lang="en-US" altLang="zh-TW" sz="1200" dirty="0" smtClean="0">
              <a:ea typeface="DFKai-SB" panose="03000509000000000000" pitchFamily="49" charset="-120"/>
            </a:endParaRPr>
          </a:p>
          <a:p>
            <a:pPr marL="0" indent="0">
              <a:buFont typeface="Arial" panose="020B0604020202020204" pitchFamily="34" charset="0"/>
              <a:buNone/>
            </a:pPr>
            <a:r>
              <a:rPr lang="zh-TW" altLang="en-US" sz="1200" dirty="0" smtClean="0">
                <a:ea typeface="DFKai-SB" panose="03000509000000000000" pitchFamily="49" charset="-120"/>
              </a:rPr>
              <a:t>教師讓學生分析第三題後，可擴闊學生的思考方向，除考慮引起安全問題外，更要注意個人在公共場所使用手提電話及電子用品的禮儀，避免影響他人或引起他人的不便，鼓勵學生以同理心多投入別人的角度考慮。</a:t>
            </a:r>
            <a:endParaRPr lang="en-US" altLang="zh-TW" sz="1200" dirty="0" smtClean="0">
              <a:ea typeface="DFKai-SB" panose="03000509000000000000" pitchFamily="49" charset="-120"/>
            </a:endParaRPr>
          </a:p>
          <a:p>
            <a:pPr marL="0" indent="0">
              <a:buFont typeface="Arial" panose="020B0604020202020204" pitchFamily="34" charset="0"/>
              <a:buNone/>
            </a:pPr>
            <a:r>
              <a:rPr lang="zh-TW" altLang="en-US" sz="1200" dirty="0" smtClean="0">
                <a:ea typeface="DFKai-SB" panose="03000509000000000000" pitchFamily="49" charset="-120"/>
              </a:rPr>
              <a:t>舉例</a:t>
            </a:r>
            <a:r>
              <a:rPr lang="en-US" altLang="zh-TW" sz="1200" dirty="0" smtClean="0">
                <a:ea typeface="DFKai-SB" panose="03000509000000000000" pitchFamily="49" charset="-120"/>
              </a:rPr>
              <a:t>: </a:t>
            </a:r>
          </a:p>
          <a:p>
            <a:pPr marL="171450" indent="-171450">
              <a:buFont typeface="Arial" panose="020B0604020202020204" pitchFamily="34" charset="0"/>
              <a:buChar char="•"/>
            </a:pPr>
            <a:r>
              <a:rPr lang="zh-TW" altLang="en-US" sz="1200" dirty="0" smtClean="0">
                <a:ea typeface="DFKai-SB" panose="03000509000000000000" pitchFamily="49" charset="-120"/>
              </a:rPr>
              <a:t>在路上使用手提電話及電子用品時，會否因太過投入、忘我而阻礙他人前進</a:t>
            </a:r>
            <a:endParaRPr lang="en-US" altLang="zh-TW" sz="1200" dirty="0" smtClean="0">
              <a:ea typeface="DFKai-SB" panose="03000509000000000000" pitchFamily="49" charset="-120"/>
            </a:endParaRPr>
          </a:p>
          <a:p>
            <a:pPr marL="171450" indent="-171450">
              <a:buFont typeface="Arial" panose="020B0604020202020204" pitchFamily="34" charset="0"/>
              <a:buChar char="•"/>
            </a:pPr>
            <a:r>
              <a:rPr lang="zh-TW" altLang="en-US" sz="1200" dirty="0" smtClean="0">
                <a:ea typeface="DFKai-SB" panose="03000509000000000000" pitchFamily="49" charset="-120"/>
              </a:rPr>
              <a:t>會否在過度擠迫的環境，自己的手提電話及電子用品觸碰到別人，讓人感到不快或不適</a:t>
            </a:r>
            <a:endParaRPr lang="en-US" altLang="zh-TW" sz="1200" dirty="0" smtClean="0">
              <a:ea typeface="DFKai-SB" panose="03000509000000000000" pitchFamily="49" charset="-120"/>
            </a:endParaRPr>
          </a:p>
          <a:p>
            <a:pPr marL="171450" indent="-171450">
              <a:buFont typeface="Arial" panose="020B0604020202020204" pitchFamily="34" charset="0"/>
              <a:buChar char="•"/>
            </a:pPr>
            <a:r>
              <a:rPr lang="zh-TW" altLang="en-US" sz="1200" dirty="0" smtClean="0">
                <a:ea typeface="DFKai-SB" panose="03000509000000000000" pitchFamily="49" charset="-120"/>
              </a:rPr>
              <a:t>會否發出聲浪打擾其他人</a:t>
            </a:r>
            <a:endParaRPr lang="en-US" altLang="zh-TW" sz="1200" dirty="0" smtClean="0">
              <a:ea typeface="DFKai-SB" panose="03000509000000000000" pitchFamily="49"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ea typeface="DFKai-SB" panose="03000509000000000000" pitchFamily="49" charset="-120"/>
              </a:rPr>
              <a:t>會否過於忘我而忽略身邊有需要幫助的人</a:t>
            </a:r>
            <a:endParaRPr lang="en-US" altLang="zh-TW" sz="1200" dirty="0" smtClean="0">
              <a:ea typeface="DFKai-SB" panose="03000509000000000000" pitchFamily="49" charset="-120"/>
            </a:endParaRPr>
          </a:p>
          <a:p>
            <a:pPr marL="171450" indent="-171450">
              <a:buFont typeface="Arial" panose="020B0604020202020204" pitchFamily="34" charset="0"/>
              <a:buChar char="•"/>
            </a:pPr>
            <a:endParaRPr lang="en-US" altLang="zh-TW" sz="1200" dirty="0" smtClean="0">
              <a:ea typeface="DFKai-SB" panose="03000509000000000000" pitchFamily="49" charset="-120"/>
            </a:endParaRPr>
          </a:p>
          <a:p>
            <a:pPr marL="0" indent="0">
              <a:buFont typeface="Arial" panose="020B0604020202020204" pitchFamily="34" charset="0"/>
              <a:buNone/>
            </a:pPr>
            <a:r>
              <a:rPr lang="zh-TW" altLang="en-US" sz="1200" dirty="0" smtClean="0">
                <a:ea typeface="DFKai-SB" panose="03000509000000000000" pitchFamily="49" charset="-120"/>
              </a:rPr>
              <a:t>引入下頁的新聞剪輯閱讀和討論</a:t>
            </a:r>
            <a:endParaRPr lang="en-US" altLang="zh-TW" sz="1200" dirty="0" smtClean="0">
              <a:ea typeface="DFKai-SB" panose="03000509000000000000" pitchFamily="49" charset="-120"/>
            </a:endParaRPr>
          </a:p>
          <a:p>
            <a:pPr marL="0" indent="0">
              <a:buFont typeface="Arial" panose="020B0604020202020204" pitchFamily="34" charset="0"/>
              <a:buNone/>
            </a:pPr>
            <a:endParaRPr lang="en-US" altLang="zh-TW" sz="1200" dirty="0" smtClean="0">
              <a:ea typeface="DFKai-SB" panose="03000509000000000000" pitchFamily="49" charset="-120"/>
            </a:endParaRPr>
          </a:p>
          <a:p>
            <a:pPr marL="0" indent="0">
              <a:buFont typeface="Arial" panose="020B0604020202020204" pitchFamily="34" charset="0"/>
              <a:buNone/>
            </a:pPr>
            <a:r>
              <a:rPr lang="en-US" altLang="zh-TW" sz="1200" dirty="0" smtClean="0">
                <a:ea typeface="DFKai-SB" panose="03000509000000000000" pitchFamily="49" charset="-120"/>
              </a:rPr>
              <a:t>&lt;a </a:t>
            </a:r>
            <a:r>
              <a:rPr lang="en-US" altLang="zh-TW" sz="1200" dirty="0" err="1" smtClean="0">
                <a:ea typeface="DFKai-SB" panose="03000509000000000000" pitchFamily="49" charset="-120"/>
              </a:rPr>
              <a:t>href</a:t>
            </a:r>
            <a:r>
              <a:rPr lang="en-US" altLang="zh-TW" sz="1200" dirty="0" smtClean="0">
                <a:ea typeface="DFKai-SB" panose="03000509000000000000" pitchFamily="49" charset="-120"/>
              </a:rPr>
              <a:t>="https://www.freepik.com/vectors/drive"&gt;Drive vector created by </a:t>
            </a:r>
            <a:r>
              <a:rPr lang="en-US" altLang="zh-TW" sz="1200" dirty="0" err="1" smtClean="0">
                <a:ea typeface="DFKai-SB" panose="03000509000000000000" pitchFamily="49" charset="-120"/>
              </a:rPr>
              <a:t>upklyak</a:t>
            </a:r>
            <a:r>
              <a:rPr lang="en-US" altLang="zh-TW" sz="1200" dirty="0" smtClean="0">
                <a:ea typeface="DFKai-SB" panose="03000509000000000000" pitchFamily="49" charset="-120"/>
              </a:rPr>
              <a:t> - www.freepik.com&lt;/a&gt;</a:t>
            </a:r>
          </a:p>
          <a:p>
            <a:pPr marL="0" indent="0">
              <a:buFont typeface="Arial" panose="020B0604020202020204" pitchFamily="34" charset="0"/>
              <a:buNone/>
            </a:pPr>
            <a:r>
              <a:rPr lang="en-US" altLang="zh-TW" sz="1200" dirty="0" smtClean="0">
                <a:ea typeface="DFKai-SB" panose="03000509000000000000" pitchFamily="49" charset="-120"/>
              </a:rPr>
              <a:t>&lt;a </a:t>
            </a:r>
            <a:r>
              <a:rPr lang="en-US" altLang="zh-TW" sz="1200" dirty="0" err="1" smtClean="0">
                <a:ea typeface="DFKai-SB" panose="03000509000000000000" pitchFamily="49" charset="-120"/>
              </a:rPr>
              <a:t>href</a:t>
            </a:r>
            <a:r>
              <a:rPr lang="en-US" altLang="zh-TW" sz="1200" dirty="0" smtClean="0">
                <a:ea typeface="DFKai-SB" panose="03000509000000000000" pitchFamily="49" charset="-120"/>
              </a:rPr>
              <a:t>="https://www.freepik.com/vectors/pedestrian-crossing"&gt;Pedestrian crossing vector created by </a:t>
            </a:r>
            <a:r>
              <a:rPr lang="en-US" altLang="zh-TW" sz="1200" dirty="0" err="1" smtClean="0">
                <a:ea typeface="DFKai-SB" panose="03000509000000000000" pitchFamily="49" charset="-120"/>
              </a:rPr>
              <a:t>pch.vector</a:t>
            </a:r>
            <a:r>
              <a:rPr lang="en-US" altLang="zh-TW" sz="1200" dirty="0" smtClean="0">
                <a:ea typeface="DFKai-SB" panose="03000509000000000000" pitchFamily="49" charset="-120"/>
              </a:rPr>
              <a:t> - www.freepik.com&lt;/a&gt;</a:t>
            </a:r>
          </a:p>
          <a:p>
            <a:pPr marL="171450" indent="-171450">
              <a:buFont typeface="Arial" panose="020B0604020202020204" pitchFamily="34" charset="0"/>
              <a:buChar char="•"/>
            </a:pPr>
            <a:endParaRPr lang="en-US" altLang="zh-TW" sz="1200" dirty="0" smtClean="0">
              <a:ea typeface="DFKai-SB" panose="03000509000000000000" pitchFamily="49" charset="-120"/>
            </a:endParaRPr>
          </a:p>
          <a:p>
            <a:pPr marL="0" indent="0">
              <a:buFont typeface="Arial" panose="020B0604020202020204" pitchFamily="34" charset="0"/>
              <a:buNone/>
            </a:pPr>
            <a:endParaRPr lang="zh-TW" altLang="en-US" dirty="0"/>
          </a:p>
        </p:txBody>
      </p:sp>
      <p:sp>
        <p:nvSpPr>
          <p:cNvPr id="4" name="Slide Number Placeholder 3"/>
          <p:cNvSpPr>
            <a:spLocks noGrp="1"/>
          </p:cNvSpPr>
          <p:nvPr>
            <p:ph type="sldNum" sz="quarter" idx="10"/>
          </p:nvPr>
        </p:nvSpPr>
        <p:spPr/>
        <p:txBody>
          <a:bodyPr/>
          <a:lstStyle/>
          <a:p>
            <a:fld id="{FA28525A-519A-4797-9051-928BB998A375}" type="slidenum">
              <a:rPr lang="zh-HK" altLang="en-US" smtClean="0"/>
              <a:t>4</a:t>
            </a:fld>
            <a:endParaRPr lang="zh-HK" altLang="en-US"/>
          </a:p>
        </p:txBody>
      </p:sp>
    </p:spTree>
    <p:extLst>
      <p:ext uri="{BB962C8B-B14F-4D97-AF65-F5344CB8AC3E}">
        <p14:creationId xmlns:p14="http://schemas.microsoft.com/office/powerpoint/2010/main" val="384718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TW" sz="1200" dirty="0" smtClean="0">
                <a:ea typeface="DFKai-SB" panose="03000509000000000000" pitchFamily="49" charset="-120"/>
              </a:rPr>
              <a:t>&lt;a </a:t>
            </a:r>
            <a:r>
              <a:rPr lang="en-US" altLang="zh-TW" sz="1200" dirty="0" err="1" smtClean="0">
                <a:ea typeface="DFKai-SB" panose="03000509000000000000" pitchFamily="49" charset="-120"/>
              </a:rPr>
              <a:t>href</a:t>
            </a:r>
            <a:r>
              <a:rPr lang="en-US" altLang="zh-TW" sz="1200" dirty="0" smtClean="0">
                <a:ea typeface="DFKai-SB" panose="03000509000000000000" pitchFamily="49" charset="-120"/>
              </a:rPr>
              <a:t>="https://www.freepik.com/vectors/isometric-work"&gt;Isometric work vector created by </a:t>
            </a:r>
            <a:r>
              <a:rPr lang="en-US" altLang="zh-TW" sz="1200" dirty="0" err="1" smtClean="0">
                <a:ea typeface="DFKai-SB" panose="03000509000000000000" pitchFamily="49" charset="-120"/>
              </a:rPr>
              <a:t>macrovector</a:t>
            </a:r>
            <a:r>
              <a:rPr lang="en-US" altLang="zh-TW" sz="1200" dirty="0" smtClean="0">
                <a:ea typeface="DFKai-SB" panose="03000509000000000000" pitchFamily="49" charset="-120"/>
              </a:rPr>
              <a:t> - www.freepik.com&lt;/a&gt;</a:t>
            </a:r>
          </a:p>
          <a:p>
            <a:pPr marL="0" indent="0">
              <a:buFont typeface="Arial" panose="020B0604020202020204" pitchFamily="34" charset="0"/>
              <a:buNone/>
            </a:pPr>
            <a:endParaRPr lang="en-US" altLang="zh-TW" sz="1200" dirty="0" smtClean="0">
              <a:ea typeface="DFKai-SB" panose="03000509000000000000" pitchFamily="49" charset="-120"/>
            </a:endParaRPr>
          </a:p>
          <a:p>
            <a:endParaRPr lang="zh-TW" altLang="en-US" dirty="0"/>
          </a:p>
        </p:txBody>
      </p:sp>
      <p:sp>
        <p:nvSpPr>
          <p:cNvPr id="4" name="Slide Number Placeholder 3"/>
          <p:cNvSpPr>
            <a:spLocks noGrp="1"/>
          </p:cNvSpPr>
          <p:nvPr>
            <p:ph type="sldNum" sz="quarter" idx="10"/>
          </p:nvPr>
        </p:nvSpPr>
        <p:spPr/>
        <p:txBody>
          <a:bodyPr/>
          <a:lstStyle/>
          <a:p>
            <a:fld id="{FA28525A-519A-4797-9051-928BB998A375}" type="slidenum">
              <a:rPr lang="zh-HK" altLang="en-US" smtClean="0"/>
              <a:t>5</a:t>
            </a:fld>
            <a:endParaRPr lang="zh-HK" altLang="en-US"/>
          </a:p>
        </p:txBody>
      </p:sp>
    </p:spTree>
    <p:extLst>
      <p:ext uri="{BB962C8B-B14F-4D97-AF65-F5344CB8AC3E}">
        <p14:creationId xmlns:p14="http://schemas.microsoft.com/office/powerpoint/2010/main" val="427493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在討論分享中，教師需引領學生思考在公共場合</a:t>
            </a:r>
            <a:r>
              <a:rPr lang="en-US" altLang="zh-TW" dirty="0" smtClean="0"/>
              <a:t>/</a:t>
            </a:r>
            <a:r>
              <a:rPr lang="zh-TW" altLang="en-US" dirty="0" smtClean="0"/>
              <a:t>交通工具上，該如何考慮他人的處境和感受，不可只從個人角度考慮，</a:t>
            </a:r>
            <a:r>
              <a:rPr lang="zh-TW" altLang="en-US" b="1" u="sng" dirty="0" smtClean="0"/>
              <a:t>個人享用自由的同時，必須尊重他人</a:t>
            </a:r>
            <a:r>
              <a:rPr lang="zh-TW" altLang="en-US" dirty="0" smtClean="0"/>
              <a:t>。</a:t>
            </a:r>
            <a:endParaRPr lang="en-US" altLang="zh-TW" dirty="0" smtClean="0"/>
          </a:p>
          <a:p>
            <a:pPr marL="171450" indent="-171450">
              <a:buFont typeface="Arial" panose="020B0604020202020204" pitchFamily="34" charset="0"/>
              <a:buChar char="•"/>
            </a:pPr>
            <a:r>
              <a:rPr lang="zh-TW" altLang="en-US" dirty="0" smtClean="0"/>
              <a:t>當大家只沉迷於手上的電子產品，容易忽略其他人的需要和感受</a:t>
            </a:r>
            <a:r>
              <a:rPr lang="en-US" altLang="zh-TW" dirty="0" smtClean="0"/>
              <a:t>;</a:t>
            </a:r>
          </a:p>
          <a:p>
            <a:pPr marL="171450" indent="-171450">
              <a:buFont typeface="Arial" panose="020B0604020202020204" pitchFamily="34" charset="0"/>
              <a:buChar char="•"/>
            </a:pPr>
            <a:r>
              <a:rPr lang="zh-TW" altLang="en-US" sz="1200" dirty="0" smtClean="0">
                <a:solidFill>
                  <a:schemeClr val="accent4">
                    <a:lumMod val="50000"/>
                  </a:schemeClr>
                </a:solidFill>
                <a:latin typeface="微軟正黑體" panose="020B0604030504040204" pitchFamily="34" charset="-120"/>
                <a:ea typeface="微軟正黑體" panose="020B0604030504040204" pitchFamily="34" charset="-120"/>
              </a:rPr>
              <a:t>手提電話或電子產品若產生太大聲浪，</a:t>
            </a:r>
            <a:r>
              <a:rPr lang="zh-TW" altLang="en-US" dirty="0" smtClean="0"/>
              <a:t>只會使公共地方變得嘈吵混亂，隨時引起乘客間不必要的衝突，自己亦不會得到寧靜</a:t>
            </a:r>
            <a:r>
              <a:rPr lang="en-US" altLang="zh-TW" dirty="0" smtClean="0"/>
              <a:t>;</a:t>
            </a:r>
          </a:p>
          <a:p>
            <a:pPr marL="171450" indent="-171450">
              <a:buFont typeface="Arial" panose="020B0604020202020204" pitchFamily="34" charset="0"/>
              <a:buChar char="•"/>
            </a:pPr>
            <a:r>
              <a:rPr lang="zh-TW" altLang="en-US" dirty="0" smtClean="0"/>
              <a:t>乘客有自由運用手提電話，但另一角度，不運用手提電話的乘客亦有權享受寧靜的空間。</a:t>
            </a:r>
            <a:endParaRPr lang="en-US" altLang="zh-TW" dirty="0" smtClean="0"/>
          </a:p>
          <a:p>
            <a:pPr marL="171450" indent="-171450">
              <a:buFont typeface="Arial" panose="020B0604020202020204" pitchFamily="34" charset="0"/>
              <a:buChar char="•"/>
            </a:pPr>
            <a:endParaRPr lang="en-US" altLang="zh-TW" dirty="0" smtClean="0"/>
          </a:p>
          <a:p>
            <a:r>
              <a:rPr lang="zh-TW" altLang="en-US" dirty="0" smtClean="0"/>
              <a:t>學生在討論後，應能明白我們身為社會一員，在公共場合</a:t>
            </a:r>
            <a:r>
              <a:rPr lang="en-US" altLang="zh-TW" dirty="0" smtClean="0"/>
              <a:t>/</a:t>
            </a:r>
            <a:r>
              <a:rPr lang="zh-TW" altLang="en-US" dirty="0" smtClean="0"/>
              <a:t>公共交通工具上，應要多關顧其他人的情況，避免只做「電子產品的奴隸」，妄顧他人感受和所需。</a:t>
            </a:r>
            <a:endParaRPr lang="en-US" altLang="zh-TW" dirty="0" smtClean="0"/>
          </a:p>
          <a:p>
            <a:pPr marL="0" indent="0">
              <a:buFont typeface="Arial" panose="020B0604020202020204" pitchFamily="34" charset="0"/>
              <a:buNone/>
            </a:pPr>
            <a:endParaRPr lang="en-US" altLang="zh-TW" sz="1200" dirty="0" smtClean="0">
              <a:ea typeface="DFKai-SB" panose="03000509000000000000" pitchFamily="49" charset="-120"/>
            </a:endParaRPr>
          </a:p>
          <a:p>
            <a:pPr marL="0" indent="0">
              <a:buFont typeface="Arial" panose="020B0604020202020204" pitchFamily="34" charset="0"/>
              <a:buNone/>
            </a:pPr>
            <a:r>
              <a:rPr lang="zh-TW" altLang="en-US" sz="1200" dirty="0" smtClean="0">
                <a:ea typeface="DFKai-SB" panose="03000509000000000000" pitchFamily="49" charset="-120"/>
              </a:rPr>
              <a:t>教師在總結時應帶出：</a:t>
            </a:r>
            <a:endParaRPr lang="en-US" altLang="zh-TW" sz="1200" dirty="0" smtClean="0">
              <a:ea typeface="DFKai-SB" panose="03000509000000000000" pitchFamily="49"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1" u="none" dirty="0" smtClean="0">
                <a:ea typeface="DFKai-SB" panose="03000509000000000000" pitchFamily="49" charset="-120"/>
              </a:rPr>
              <a:t>任何時候都應抱持</a:t>
            </a:r>
            <a:r>
              <a:rPr lang="zh-TW" altLang="en-US" sz="1200" b="1" u="sng" dirty="0" smtClean="0">
                <a:ea typeface="DFKai-SB" panose="03000509000000000000" pitchFamily="49" charset="-120"/>
              </a:rPr>
              <a:t>同理心及尊重他人的態度</a:t>
            </a:r>
            <a:r>
              <a:rPr lang="zh-TW" altLang="en-US" sz="1200" b="1" u="none" dirty="0" smtClean="0">
                <a:ea typeface="DFKai-SB" panose="03000509000000000000" pitchFamily="49" charset="-120"/>
              </a:rPr>
              <a:t>，</a:t>
            </a:r>
            <a:r>
              <a:rPr lang="zh-TW" altLang="en-US" sz="1200" dirty="0" smtClean="0">
                <a:ea typeface="DFKai-SB" panose="03000509000000000000" pitchFamily="49" charset="-120"/>
              </a:rPr>
              <a:t>學生更需要留意旁人的感受和需要，多</a:t>
            </a:r>
            <a:r>
              <a:rPr lang="zh-TW" altLang="en-US" dirty="0" smtClean="0"/>
              <a:t>為別人設想</a:t>
            </a:r>
            <a:r>
              <a:rPr lang="zh-TW" altLang="en-US" sz="1200" dirty="0" smtClean="0">
                <a:ea typeface="DFKai-SB" panose="03000509000000000000" pitchFamily="49" charset="-120"/>
              </a:rPr>
              <a:t>。</a:t>
            </a:r>
            <a:endParaRPr lang="en-US" altLang="zh-TW" sz="1200" dirty="0" smtClean="0">
              <a:ea typeface="DFKai-SB" panose="03000509000000000000" pitchFamily="49" charset="-120"/>
            </a:endParaRPr>
          </a:p>
          <a:p>
            <a:pPr marL="171450" indent="-171450">
              <a:buFont typeface="Arial" panose="020B0604020202020204" pitchFamily="34" charset="0"/>
              <a:buChar char="•"/>
            </a:pPr>
            <a:r>
              <a:rPr lang="zh-TW" altLang="en-US" sz="1200" dirty="0" smtClean="0">
                <a:ea typeface="DFKai-SB" panose="03000509000000000000" pitchFamily="49" charset="-120"/>
              </a:rPr>
              <a:t>在公共地方恰當使用電子產品亦是公民責任</a:t>
            </a:r>
            <a:endParaRPr lang="en-US" altLang="zh-TW" sz="1200" dirty="0" smtClean="0">
              <a:ea typeface="DFKai-SB" panose="03000509000000000000" pitchFamily="49" charset="-120"/>
            </a:endParaRPr>
          </a:p>
          <a:p>
            <a:pPr marL="171450" indent="-171450">
              <a:buFont typeface="Arial" panose="020B0604020202020204" pitchFamily="34" charset="0"/>
              <a:buChar char="•"/>
            </a:pPr>
            <a:endParaRPr lang="en-US" altLang="zh-TW" sz="1200" dirty="0" smtClean="0">
              <a:ea typeface="DFKai-SB" panose="03000509000000000000" pitchFamily="49" charset="-120"/>
            </a:endParaRPr>
          </a:p>
        </p:txBody>
      </p:sp>
      <p:sp>
        <p:nvSpPr>
          <p:cNvPr id="4" name="Slide Number Placeholder 3"/>
          <p:cNvSpPr>
            <a:spLocks noGrp="1"/>
          </p:cNvSpPr>
          <p:nvPr>
            <p:ph type="sldNum" sz="quarter" idx="10"/>
          </p:nvPr>
        </p:nvSpPr>
        <p:spPr/>
        <p:txBody>
          <a:bodyPr/>
          <a:lstStyle/>
          <a:p>
            <a:fld id="{FA28525A-519A-4797-9051-928BB998A375}" type="slidenum">
              <a:rPr lang="zh-HK" altLang="en-US" smtClean="0"/>
              <a:t>6</a:t>
            </a:fld>
            <a:endParaRPr lang="zh-HK" altLang="en-US"/>
          </a:p>
        </p:txBody>
      </p:sp>
    </p:spTree>
    <p:extLst>
      <p:ext uri="{BB962C8B-B14F-4D97-AF65-F5344CB8AC3E}">
        <p14:creationId xmlns:p14="http://schemas.microsoft.com/office/powerpoint/2010/main" val="47753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資料來源</a:t>
            </a:r>
            <a:r>
              <a:rPr lang="en-US" altLang="zh-TW" dirty="0" smtClean="0"/>
              <a:t>: </a:t>
            </a:r>
            <a:r>
              <a:rPr lang="en-US" altLang="zh-HK" dirty="0" smtClean="0"/>
              <a:t>https://www.edbchinese.hk/trad/tc/topic11b.html</a:t>
            </a:r>
            <a:endParaRPr lang="zh-HK" altLang="en-US" dirty="0"/>
          </a:p>
        </p:txBody>
      </p:sp>
      <p:sp>
        <p:nvSpPr>
          <p:cNvPr id="4" name="投影片編號版面配置區 3"/>
          <p:cNvSpPr>
            <a:spLocks noGrp="1"/>
          </p:cNvSpPr>
          <p:nvPr>
            <p:ph type="sldNum" sz="quarter" idx="10"/>
          </p:nvPr>
        </p:nvSpPr>
        <p:spPr/>
        <p:txBody>
          <a:bodyPr/>
          <a:lstStyle/>
          <a:p>
            <a:fld id="{FA28525A-519A-4797-9051-928BB998A375}" type="slidenum">
              <a:rPr lang="zh-HK" altLang="en-US" smtClean="0"/>
              <a:t>8</a:t>
            </a:fld>
            <a:endParaRPr lang="zh-HK" altLang="en-US"/>
          </a:p>
        </p:txBody>
      </p:sp>
    </p:spTree>
    <p:extLst>
      <p:ext uri="{BB962C8B-B14F-4D97-AF65-F5344CB8AC3E}">
        <p14:creationId xmlns:p14="http://schemas.microsoft.com/office/powerpoint/2010/main" val="330704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如學生未能想出其他例子，教師可以給予提示，目標是讓學生鞏固今堂所學</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凡事都應將心比心。</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例如</a:t>
            </a:r>
            <a:r>
              <a:rPr lang="en-US" altLang="zh-TW"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在座位上不要把雙腳打開、伸出，阻礙其他乘客</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讓座予有需要人仕</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放好大件的行李、以免阻礙其他乘客</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背包放身前，以免碰撞到身後的乘客</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&lt;a </a:t>
            </a:r>
            <a:r>
              <a:rPr lang="en-US" altLang="zh-TW" sz="1200" kern="1200" dirty="0" err="1" smtClean="0">
                <a:solidFill>
                  <a:schemeClr val="tx1"/>
                </a:solidFill>
                <a:effectLst/>
                <a:latin typeface="+mn-lt"/>
                <a:ea typeface="+mn-ea"/>
                <a:cs typeface="+mn-cs"/>
              </a:rPr>
              <a:t>href</a:t>
            </a:r>
            <a:r>
              <a:rPr lang="en-US" altLang="zh-TW" sz="1200" kern="1200" dirty="0" smtClean="0">
                <a:solidFill>
                  <a:schemeClr val="tx1"/>
                </a:solidFill>
                <a:effectLst/>
                <a:latin typeface="+mn-lt"/>
                <a:ea typeface="+mn-ea"/>
                <a:cs typeface="+mn-cs"/>
              </a:rPr>
              <a:t>="https://www.freepik.com/vectors/commute"&gt;Commute vector created by </a:t>
            </a:r>
            <a:r>
              <a:rPr lang="en-US" altLang="zh-TW" sz="1200" kern="1200" dirty="0" err="1" smtClean="0">
                <a:solidFill>
                  <a:schemeClr val="tx1"/>
                </a:solidFill>
                <a:effectLst/>
                <a:latin typeface="+mn-lt"/>
                <a:ea typeface="+mn-ea"/>
                <a:cs typeface="+mn-cs"/>
              </a:rPr>
              <a:t>pch.vector</a:t>
            </a:r>
            <a:r>
              <a:rPr lang="en-US" altLang="zh-TW" sz="1200" kern="1200" dirty="0" smtClean="0">
                <a:solidFill>
                  <a:schemeClr val="tx1"/>
                </a:solidFill>
                <a:effectLst/>
                <a:latin typeface="+mn-lt"/>
                <a:ea typeface="+mn-ea"/>
                <a:cs typeface="+mn-cs"/>
              </a:rPr>
              <a:t> - www.freepik.com&lt;/a&gt;</a:t>
            </a:r>
            <a:endParaRPr lang="zh-TW" altLang="en-US" dirty="0"/>
          </a:p>
        </p:txBody>
      </p:sp>
      <p:sp>
        <p:nvSpPr>
          <p:cNvPr id="4" name="Slide Number Placeholder 3"/>
          <p:cNvSpPr>
            <a:spLocks noGrp="1"/>
          </p:cNvSpPr>
          <p:nvPr>
            <p:ph type="sldNum" sz="quarter" idx="10"/>
          </p:nvPr>
        </p:nvSpPr>
        <p:spPr/>
        <p:txBody>
          <a:bodyPr/>
          <a:lstStyle/>
          <a:p>
            <a:fld id="{FA28525A-519A-4797-9051-928BB998A375}" type="slidenum">
              <a:rPr lang="zh-HK" altLang="en-US" smtClean="0"/>
              <a:t>9</a:t>
            </a:fld>
            <a:endParaRPr lang="zh-HK" altLang="en-US"/>
          </a:p>
        </p:txBody>
      </p:sp>
    </p:spTree>
    <p:extLst>
      <p:ext uri="{BB962C8B-B14F-4D97-AF65-F5344CB8AC3E}">
        <p14:creationId xmlns:p14="http://schemas.microsoft.com/office/powerpoint/2010/main" val="3736667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7EC5F090-83BF-44D4-9170-71616FC09A1C}" type="datetimeFigureOut">
              <a:rPr lang="zh-HK" altLang="en-US" smtClean="0"/>
              <a:t>6/5/2022</a:t>
            </a:fld>
            <a:endParaRPr lang="zh-HK" alt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zh-HK"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252312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323082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zh-TW" altLang="en-US" smtClean="0"/>
              <a:t>按一下以編輯母片標題樣式</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2612830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zh-TW" altLang="en-US" smtClean="0"/>
              <a:t>按一下以編輯母片標題樣式</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1144841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75336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1155665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3828131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2293161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1161293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11" name="矩形 10"/>
          <p:cNvSpPr/>
          <p:nvPr userDrawn="1"/>
        </p:nvSpPr>
        <p:spPr>
          <a:xfrm>
            <a:off x="0" y="0"/>
            <a:ext cx="9144000" cy="6858000"/>
          </a:xfrm>
          <a:prstGeom prst="rect">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12" name="矩形 11"/>
          <p:cNvSpPr/>
          <p:nvPr userDrawn="1"/>
        </p:nvSpPr>
        <p:spPr>
          <a:xfrm>
            <a:off x="387350" y="355601"/>
            <a:ext cx="8369300" cy="876300"/>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3" name="矩形 12"/>
          <p:cNvSpPr/>
          <p:nvPr userDrawn="1"/>
        </p:nvSpPr>
        <p:spPr>
          <a:xfrm>
            <a:off x="387350" y="1460500"/>
            <a:ext cx="8369300" cy="5041901"/>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4" name="Title 1"/>
          <p:cNvSpPr>
            <a:spLocks noGrp="1"/>
          </p:cNvSpPr>
          <p:nvPr>
            <p:ph type="title"/>
          </p:nvPr>
        </p:nvSpPr>
        <p:spPr>
          <a:xfrm>
            <a:off x="628650" y="365126"/>
            <a:ext cx="7886700" cy="866775"/>
          </a:xfrm>
        </p:spPr>
        <p:txBody>
          <a:bodyPr/>
          <a:lstStyle>
            <a:lvl1pPr algn="ctr">
              <a:defRPr/>
            </a:lvl1pPr>
          </a:lstStyle>
          <a:p>
            <a:r>
              <a:rPr lang="zh-TW" altLang="en-US" dirty="0"/>
              <a:t>按一下以編輯母片標題樣式</a:t>
            </a:r>
            <a:endParaRPr lang="en-US" dirty="0"/>
          </a:p>
        </p:txBody>
      </p:sp>
      <p:sp>
        <p:nvSpPr>
          <p:cNvPr id="18"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6/5/2022</a:t>
            </a:fld>
            <a:endParaRPr lang="zh-HK" altLang="en-US"/>
          </a:p>
        </p:txBody>
      </p:sp>
      <p:sp>
        <p:nvSpPr>
          <p:cNvPr id="19"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20"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3077877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空白">
    <p:spTree>
      <p:nvGrpSpPr>
        <p:cNvPr id="1" name=""/>
        <p:cNvGrpSpPr/>
        <p:nvPr/>
      </p:nvGrpSpPr>
      <p:grpSpPr>
        <a:xfrm>
          <a:off x="0" y="0"/>
          <a:ext cx="0" cy="0"/>
          <a:chOff x="0" y="0"/>
          <a:chExt cx="0" cy="0"/>
        </a:xfrm>
      </p:grpSpPr>
      <p:sp>
        <p:nvSpPr>
          <p:cNvPr id="11" name="矩形 10"/>
          <p:cNvSpPr/>
          <p:nvPr userDrawn="1"/>
        </p:nvSpPr>
        <p:spPr>
          <a:xfrm>
            <a:off x="0" y="0"/>
            <a:ext cx="9144000" cy="6858000"/>
          </a:xfrm>
          <a:prstGeom prst="rect">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12" name="矩形 11"/>
          <p:cNvSpPr/>
          <p:nvPr userDrawn="1"/>
        </p:nvSpPr>
        <p:spPr>
          <a:xfrm>
            <a:off x="387350" y="4826000"/>
            <a:ext cx="8369300" cy="16256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3" name="矩形 12"/>
          <p:cNvSpPr/>
          <p:nvPr userDrawn="1"/>
        </p:nvSpPr>
        <p:spPr>
          <a:xfrm>
            <a:off x="387350" y="381000"/>
            <a:ext cx="8369300" cy="4190999"/>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8"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6/5/2022</a:t>
            </a:fld>
            <a:endParaRPr lang="zh-HK" altLang="en-US"/>
          </a:p>
        </p:txBody>
      </p:sp>
      <p:sp>
        <p:nvSpPr>
          <p:cNvPr id="19"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20"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23309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189981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111329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zh-TW" altLang="en-US" smtClean="0"/>
              <a:t>按一下以編輯母片標題樣式</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425808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253955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265030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318332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179183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EC5F090-83BF-44D4-9170-71616FC09A1C}" type="datetimeFigureOut">
              <a:rPr lang="zh-HK" altLang="en-US" smtClean="0"/>
              <a:t>6/5/2022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67112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1">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7EC5F090-83BF-44D4-9170-71616FC09A1C}" type="datetimeFigureOut">
              <a:rPr lang="zh-HK" altLang="en-US" smtClean="0"/>
              <a:t>6/5/2022</a:t>
            </a:fld>
            <a:endParaRPr lang="zh-HK" alt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zh-HK" alt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1419023047"/>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3667" r:id="rId18"/>
    <p:sldLayoutId id="2147483676" r:id="rId19"/>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3NCK5l_swb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BE4D3"/>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52219" y="994370"/>
            <a:ext cx="7729287" cy="1294060"/>
          </a:xfrm>
        </p:spPr>
        <p:txBody>
          <a:bodyPr anchor="t">
            <a:normAutofit fontScale="90000"/>
          </a:bodyPr>
          <a:lstStyle/>
          <a:p>
            <a:pPr>
              <a:lnSpc>
                <a:spcPct val="100000"/>
              </a:lnSpc>
            </a:pPr>
            <a:r>
              <a:rPr lang="zh-TW" altLang="en-US" sz="4400" b="1" spc="100" dirty="0">
                <a:solidFill>
                  <a:schemeClr val="bg1"/>
                </a:solidFill>
                <a:latin typeface="微軟正黑體" panose="020B0604030504040204" pitchFamily="34" charset="-120"/>
                <a:ea typeface="微軟正黑體" panose="020B0604030504040204" pitchFamily="34" charset="-120"/>
              </a:rPr>
              <a:t>生活事件事例</a:t>
            </a:r>
            <a:r>
              <a:rPr lang="en-US" altLang="zh-TW" sz="4400" b="1" spc="100" dirty="0">
                <a:solidFill>
                  <a:schemeClr val="bg1"/>
                </a:solidFill>
                <a:latin typeface="微軟正黑體" panose="020B0604030504040204" pitchFamily="34" charset="-120"/>
                <a:ea typeface="微軟正黑體" panose="020B0604030504040204" pitchFamily="34" charset="-120"/>
              </a:rPr>
              <a:t/>
            </a:r>
            <a:br>
              <a:rPr lang="en-US" altLang="zh-TW" sz="4400" b="1" spc="100" dirty="0">
                <a:solidFill>
                  <a:schemeClr val="bg1"/>
                </a:solidFill>
                <a:latin typeface="微軟正黑體" panose="020B0604030504040204" pitchFamily="34" charset="-120"/>
                <a:ea typeface="微軟正黑體" panose="020B0604030504040204" pitchFamily="34" charset="-120"/>
              </a:rPr>
            </a:br>
            <a:r>
              <a:rPr lang="zh-TW" altLang="en-US" sz="4400" b="1" spc="100" dirty="0" smtClean="0">
                <a:solidFill>
                  <a:schemeClr val="bg1"/>
                </a:solidFill>
                <a:latin typeface="微軟正黑體" panose="020B0604030504040204" pitchFamily="34" charset="-120"/>
                <a:ea typeface="微軟正黑體" panose="020B0604030504040204" pitchFamily="34" charset="-120"/>
              </a:rPr>
              <a:t>「將心比心」</a:t>
            </a:r>
            <a:endParaRPr lang="zh-HK" altLang="en-US" sz="4400" b="1" spc="100" dirty="0">
              <a:solidFill>
                <a:schemeClr val="bg1"/>
              </a:solidFill>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965347" y="3386979"/>
            <a:ext cx="4629151" cy="2419067"/>
          </a:xfrm>
        </p:spPr>
        <p:txBody>
          <a:bodyPr>
            <a:noAutofit/>
          </a:bodyPr>
          <a:lstStyle/>
          <a:p>
            <a:pPr algn="l" defTabSz="685800">
              <a:lnSpc>
                <a:spcPct val="100000"/>
              </a:lnSpc>
              <a:spcBef>
                <a:spcPts val="0"/>
              </a:spcBef>
            </a:pPr>
            <a:r>
              <a:rPr lang="zh-TW" altLang="en-US"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價值觀教育</a:t>
            </a:r>
            <a:endParaRPr lang="en-US" altLang="zh-TW"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defTabSz="685800">
              <a:lnSpc>
                <a:spcPct val="100000"/>
              </a:lnSpc>
              <a:spcBef>
                <a:spcPts val="0"/>
              </a:spcBef>
            </a:pPr>
            <a:r>
              <a:rPr lang="zh-TW" altLang="en-US" sz="2000" b="1" dirty="0" smtClean="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初小至高小</a:t>
            </a:r>
            <a:endParaRPr lang="en-US" altLang="zh-TW" sz="2000" b="1" dirty="0" smtClean="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defTabSz="685800">
              <a:lnSpc>
                <a:spcPct val="100000"/>
              </a:lnSpc>
              <a:spcBef>
                <a:spcPts val="0"/>
              </a:spcBef>
            </a:pPr>
            <a:r>
              <a:rPr lang="zh-TW" altLang="en-US" sz="2000" b="1" dirty="0" smtClean="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教育局</a:t>
            </a:r>
            <a:endParaRPr lang="en-US" altLang="zh-TW" sz="2000" b="1" dirty="0" smtClean="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defTabSz="685800">
              <a:lnSpc>
                <a:spcPct val="100000"/>
              </a:lnSpc>
              <a:spcBef>
                <a:spcPts val="0"/>
              </a:spcBef>
            </a:pPr>
            <a:r>
              <a:rPr lang="zh-TW" altLang="en-US" sz="2000" b="1" dirty="0" smtClean="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德育</a:t>
            </a:r>
            <a:r>
              <a:rPr lang="zh-TW" altLang="en-US"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、公民及國民教育組製作</a:t>
            </a:r>
            <a:endParaRPr lang="en-US" altLang="zh-TW"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defTabSz="685800">
              <a:lnSpc>
                <a:spcPct val="100000"/>
              </a:lnSpc>
              <a:spcBef>
                <a:spcPts val="0"/>
              </a:spcBef>
            </a:pPr>
            <a:r>
              <a:rPr lang="en-US" altLang="zh-TW" sz="2000" b="1" dirty="0" smtClean="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2022</a:t>
            </a:r>
            <a:r>
              <a:rPr lang="zh-TW" altLang="en-US" sz="2000" b="1" dirty="0" smtClean="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b="1" dirty="0" smtClean="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lang="en-US" altLang="zh-TW"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矩形 7">
            <a:extLst>
              <a:ext uri="{FF2B5EF4-FFF2-40B4-BE49-F238E27FC236}">
                <a16:creationId xmlns:a16="http://schemas.microsoft.com/office/drawing/2014/main" id="{7A326B75-49B8-46C3-A5E7-A682F4B745CC}"/>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 name="矩形 3"/>
          <p:cNvSpPr/>
          <p:nvPr/>
        </p:nvSpPr>
        <p:spPr>
          <a:xfrm>
            <a:off x="5854147" y="6439588"/>
            <a:ext cx="3590877" cy="246221"/>
          </a:xfrm>
          <a:prstGeom prst="rect">
            <a:avLst/>
          </a:prstGeom>
        </p:spPr>
        <p:txBody>
          <a:bodyPr wrap="square">
            <a:spAutoFit/>
          </a:bodyPr>
          <a:lstStyle/>
          <a:p>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00" dirty="0">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00"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1026" name="Picture 2" descr="People subway transport poster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21193" t="16582" r="22897" b="20380"/>
          <a:stretch/>
        </p:blipFill>
        <p:spPr bwMode="auto">
          <a:xfrm>
            <a:off x="5210255" y="3743656"/>
            <a:ext cx="333375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89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047" y="939121"/>
            <a:ext cx="6343202" cy="709865"/>
          </a:xfrm>
        </p:spPr>
        <p:txBody>
          <a:bodyPr/>
          <a:lstStyle/>
          <a:p>
            <a:pPr algn="ctr"/>
            <a:r>
              <a:rPr lang="zh-TW" altLang="en-US" sz="4000" b="1" dirty="0">
                <a:solidFill>
                  <a:schemeClr val="bg1"/>
                </a:solidFill>
                <a:latin typeface="微軟正黑體" panose="020B0604030504040204" pitchFamily="34" charset="-120"/>
                <a:ea typeface="微軟正黑體" panose="020B0604030504040204" pitchFamily="34" charset="-120"/>
              </a:rPr>
              <a:t>學習重點</a:t>
            </a:r>
          </a:p>
        </p:txBody>
      </p:sp>
      <p:pic>
        <p:nvPicPr>
          <p:cNvPr id="6" name="圖片 3">
            <a:extLst>
              <a:ext uri="{FF2B5EF4-FFF2-40B4-BE49-F238E27FC236}">
                <a16:creationId xmlns:a16="http://schemas.microsoft.com/office/drawing/2014/main" id="{7C215A4E-672E-4B67-9E28-20228383E6E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1696" y="2052776"/>
            <a:ext cx="7258854" cy="4506850"/>
          </a:xfrm>
          <a:prstGeom prst="rect">
            <a:avLst/>
          </a:prstGeom>
        </p:spPr>
      </p:pic>
      <p:graphicFrame>
        <p:nvGraphicFramePr>
          <p:cNvPr id="7" name="Table 8">
            <a:extLst>
              <a:ext uri="{FF2B5EF4-FFF2-40B4-BE49-F238E27FC236}">
                <a16:creationId xmlns:a16="http://schemas.microsoft.com/office/drawing/2014/main" id="{1692DD13-8D27-AE43-B204-ACCEFCC07401}"/>
              </a:ext>
            </a:extLst>
          </p:cNvPr>
          <p:cNvGraphicFramePr>
            <a:graphicFrameLocks noGrp="1"/>
          </p:cNvGraphicFramePr>
          <p:nvPr>
            <p:extLst>
              <p:ext uri="{D42A27DB-BD31-4B8C-83A1-F6EECF244321}">
                <p14:modId xmlns:p14="http://schemas.microsoft.com/office/powerpoint/2010/main" val="1836212440"/>
              </p:ext>
            </p:extLst>
          </p:nvPr>
        </p:nvGraphicFramePr>
        <p:xfrm>
          <a:off x="1433886" y="2623368"/>
          <a:ext cx="6294474" cy="3674552"/>
        </p:xfrm>
        <a:graphic>
          <a:graphicData uri="http://schemas.openxmlformats.org/drawingml/2006/table">
            <a:tbl>
              <a:tblPr firstRow="1" bandRow="1">
                <a:tableStyleId>{2D5ABB26-0587-4C30-8999-92F81FD0307C}</a:tableStyleId>
              </a:tblPr>
              <a:tblGrid>
                <a:gridCol w="1785564">
                  <a:extLst>
                    <a:ext uri="{9D8B030D-6E8A-4147-A177-3AD203B41FA5}">
                      <a16:colId xmlns:a16="http://schemas.microsoft.com/office/drawing/2014/main" val="3460353269"/>
                    </a:ext>
                  </a:extLst>
                </a:gridCol>
                <a:gridCol w="4508910">
                  <a:extLst>
                    <a:ext uri="{9D8B030D-6E8A-4147-A177-3AD203B41FA5}">
                      <a16:colId xmlns:a16="http://schemas.microsoft.com/office/drawing/2014/main" val="1970149440"/>
                    </a:ext>
                  </a:extLst>
                </a:gridCol>
              </a:tblGrid>
              <a:tr h="1358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i="0" u="none"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內容概要：</a:t>
                      </a:r>
                      <a:endParaRPr lang="en-US" altLang="zh-HK" sz="2000" b="0" i="0" u="none"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20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透過短片及討論，</a:t>
                      </a:r>
                      <a:r>
                        <a:rPr lang="zh-TW" altLang="en-US" sz="200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讓學生</a:t>
                      </a:r>
                      <a:r>
                        <a:rPr lang="zh-TW" altLang="en-US" sz="2000" kern="120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反思在</a:t>
                      </a:r>
                      <a:r>
                        <a:rPr lang="zh-TW" altLang="en-US" sz="2000" kern="12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路上及公共地方使用手提電話或電子</a:t>
                      </a:r>
                      <a:r>
                        <a:rPr lang="zh-TW" altLang="en-US" sz="2000" kern="120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產品時</a:t>
                      </a:r>
                      <a:r>
                        <a:rPr lang="zh-TW" altLang="en-US" sz="2000" kern="1200" smtClean="0">
                          <a:solidFill>
                            <a:schemeClr val="bg1"/>
                          </a:solidFill>
                          <a:latin typeface="細明體" panose="02020509000000000000" pitchFamily="49" charset="-120"/>
                          <a:ea typeface="細明體" panose="02020509000000000000" pitchFamily="49" charset="-120"/>
                          <a:cs typeface="Times New Roman" panose="02020603050405020304" pitchFamily="18" charset="0"/>
                        </a:rPr>
                        <a:t>，</a:t>
                      </a:r>
                      <a:r>
                        <a:rPr lang="zh-TW" altLang="en-US" sz="2000" kern="120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應</a:t>
                      </a:r>
                      <a:r>
                        <a:rPr lang="zh-TW" altLang="en-US" sz="2000" kern="12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顧己及人。</a:t>
                      </a:r>
                      <a:endParaRPr lang="en-CA" altLang="zh-HK"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920685"/>
                  </a:ext>
                </a:extLst>
              </a:tr>
              <a:tr h="1534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en-US" sz="20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學習目標</a:t>
                      </a:r>
                      <a:r>
                        <a:rPr lang="zh-TW" altLang="en-US" sz="20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HK" altLang="zh-TW" sz="2000" b="0" i="0" u="none" kern="12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00000"/>
                        </a:lnSpc>
                        <a:buFont typeface="+mj-lt"/>
                        <a:buAutoNum type="arabicPeriod"/>
                      </a:pPr>
                      <a:r>
                        <a:rPr lang="zh-TW" altLang="en-US"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培養學生以同理</a:t>
                      </a:r>
                      <a:r>
                        <a:rPr lang="zh-TW" altLang="en-US" sz="2000" kern="12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心關顧別人的處境和感受。</a:t>
                      </a:r>
                      <a:endParaRPr lang="en-US" altLang="zh-TW" sz="2000" kern="12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lnSpc>
                          <a:spcPct val="100000"/>
                        </a:lnSpc>
                        <a:buFont typeface="+mj-lt"/>
                        <a:buAutoNum type="arabicPeriod"/>
                      </a:pPr>
                      <a:r>
                        <a:rPr lang="zh-TW" altLang="en-US" sz="2000" kern="12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學生明白在路上及公共場所使用手提電話或電子產品時要自律和不影響他人。</a:t>
                      </a:r>
                      <a:endParaRPr lang="en-HK" altLang="zh-TW"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26119"/>
                  </a:ext>
                </a:extLst>
              </a:tr>
              <a:tr h="701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價值觀和態度：</a:t>
                      </a:r>
                      <a:endParaRPr lang="en-US" sz="2000" b="0" i="0" u="none"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同理心、</a:t>
                      </a:r>
                      <a:r>
                        <a:rPr lang="zh-TW" altLang="en-US" sz="2000" kern="12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關愛、尊重、</a:t>
                      </a:r>
                      <a:r>
                        <a:rPr lang="zh-HK" altLang="zh-TW" sz="2000" kern="12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自律</a:t>
                      </a:r>
                      <a:endParaRPr lang="en-US"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704153"/>
                  </a:ext>
                </a:extLst>
              </a:tr>
            </a:tbl>
          </a:graphicData>
        </a:graphic>
      </p:graphicFrame>
    </p:spTree>
    <p:extLst>
      <p:ext uri="{BB962C8B-B14F-4D97-AF65-F5344CB8AC3E}">
        <p14:creationId xmlns:p14="http://schemas.microsoft.com/office/powerpoint/2010/main" val="1326143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6" y="922399"/>
            <a:ext cx="6343202" cy="709865"/>
          </a:xfrm>
        </p:spPr>
        <p:txBody>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      </a:t>
            </a:r>
            <a:r>
              <a:rPr lang="zh-TW" altLang="en-US" sz="4000" b="1" dirty="0" smtClean="0">
                <a:solidFill>
                  <a:schemeClr val="bg1"/>
                </a:solidFill>
                <a:latin typeface="微軟正黑體" panose="020B0604030504040204" pitchFamily="34" charset="-120"/>
                <a:ea typeface="微軟正黑體" panose="020B0604030504040204" pitchFamily="34" charset="-120"/>
              </a:rPr>
              <a:t>短片</a:t>
            </a:r>
            <a:endParaRPr lang="zh-TW" altLang="en-US" sz="4000" b="1" dirty="0">
              <a:solidFill>
                <a:schemeClr val="bg1"/>
              </a:solidFill>
              <a:latin typeface="微軟正黑體" panose="020B0604030504040204" pitchFamily="34" charset="-120"/>
              <a:ea typeface="微軟正黑體" panose="020B0604030504040204" pitchFamily="34" charset="-120"/>
            </a:endParaRPr>
          </a:p>
        </p:txBody>
      </p:sp>
      <p:pic>
        <p:nvPicPr>
          <p:cNvPr id="7" name="Content Placeholder 6">
            <a:hlinkClick r:id="rId3"/>
          </p:cNvPr>
          <p:cNvPicPr>
            <a:picLocks noGrp="1" noChangeAspect="1"/>
          </p:cNvPicPr>
          <p:nvPr>
            <p:ph idx="1"/>
          </p:nvPr>
        </p:nvPicPr>
        <p:blipFill>
          <a:blip r:embed="rId4"/>
          <a:stretch>
            <a:fillRect/>
          </a:stretch>
        </p:blipFill>
        <p:spPr>
          <a:xfrm>
            <a:off x="1423402" y="2426845"/>
            <a:ext cx="6276622" cy="3530600"/>
          </a:xfrm>
          <a:prstGeom prst="rect">
            <a:avLst/>
          </a:prstGeom>
        </p:spPr>
      </p:pic>
      <p:pic>
        <p:nvPicPr>
          <p:cNvPr id="4" name="圖形 7" descr="視訊攝影機 以實心填滿">
            <a:extLst>
              <a:ext uri="{FF2B5EF4-FFF2-40B4-BE49-F238E27FC236}">
                <a16:creationId xmlns:a16="http://schemas.microsoft.com/office/drawing/2014/main" id="{DDBD90F1-DDE5-45F2-A0B6-BC87BEDDD0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921554" y="1013636"/>
            <a:ext cx="552443" cy="552443"/>
          </a:xfrm>
          <a:prstGeom prst="rect">
            <a:avLst/>
          </a:prstGeom>
        </p:spPr>
      </p:pic>
    </p:spTree>
    <p:extLst>
      <p:ext uri="{BB962C8B-B14F-4D97-AF65-F5344CB8AC3E}">
        <p14:creationId xmlns:p14="http://schemas.microsoft.com/office/powerpoint/2010/main" val="839421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31" y="905065"/>
            <a:ext cx="6343202" cy="709865"/>
          </a:xfrm>
        </p:spPr>
        <p:txBody>
          <a:bodyPr/>
          <a:lstStyle/>
          <a:p>
            <a:pPr algn="ctr">
              <a:lnSpc>
                <a:spcPct val="100000"/>
              </a:lnSpc>
            </a:pPr>
            <a:r>
              <a:rPr lang="zh-TW" altLang="en-US" b="1" dirty="0">
                <a:solidFill>
                  <a:schemeClr val="bg1"/>
                </a:solidFill>
                <a:latin typeface="微軟正黑體" panose="020B0604030504040204" pitchFamily="34" charset="-120"/>
                <a:ea typeface="微軟正黑體" panose="020B0604030504040204" pitchFamily="34" charset="-120"/>
              </a:rPr>
              <a:t>思考問題</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510089" y="2273799"/>
            <a:ext cx="8402556" cy="3833885"/>
          </a:xfrm>
        </p:spPr>
        <p:txBody>
          <a:bodyPr>
            <a:normAutofit/>
          </a:bodyPr>
          <a:lstStyle/>
          <a:p>
            <a:pPr hangingPunct="0">
              <a:spcAft>
                <a:spcPts val="1200"/>
              </a:spcAft>
            </a:pP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片段中的意外，誰人應負上責任</a:t>
            </a:r>
            <a:r>
              <a:rPr lang="en-US" altLang="zh-TW" sz="2800" spc="100" dirty="0" smtClean="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為甚麼</a:t>
            </a:r>
            <a:r>
              <a:rPr lang="en-US" altLang="zh-TW" sz="2800" spc="100" dirty="0" smtClean="0">
                <a:solidFill>
                  <a:schemeClr val="accent4">
                    <a:lumMod val="50000"/>
                  </a:schemeClr>
                </a:solidFill>
                <a:latin typeface="微軟正黑體" panose="020B0604030504040204" pitchFamily="34" charset="-120"/>
                <a:ea typeface="微軟正黑體" panose="020B0604030504040204" pitchFamily="34" charset="-120"/>
              </a:rPr>
              <a:t>?</a:t>
            </a:r>
          </a:p>
          <a:p>
            <a:pPr hangingPunct="0">
              <a:spcAft>
                <a:spcPts val="1200"/>
              </a:spcAft>
            </a:pP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你</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曾經見過</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有人邊</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走邊使用手提電話及電子產品而發生意外嗎？試</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分享</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你</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當時</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的感受</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en-US" altLang="zh-TW" sz="2800" spc="100" dirty="0" smtClean="0">
              <a:solidFill>
                <a:schemeClr val="accent4">
                  <a:lumMod val="50000"/>
                </a:schemeClr>
              </a:solidFill>
              <a:latin typeface="微軟正黑體" panose="020B0604030504040204" pitchFamily="34" charset="-120"/>
              <a:ea typeface="微軟正黑體" panose="020B0604030504040204" pitchFamily="34" charset="-120"/>
            </a:endParaRPr>
          </a:p>
          <a:p>
            <a:pPr hangingPunct="0">
              <a:spcAft>
                <a:spcPts val="1200"/>
              </a:spcAft>
            </a:pP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有人說只要不在馬路上，使用手提電話及電子產品就不會影響他人。你認同這看法嗎？</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為甚麼 </a:t>
            </a:r>
            <a:r>
              <a:rPr lang="en-US" altLang="zh-TW" sz="2800" spc="100"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en-US" altLang="zh-TW" sz="2800" spc="1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smtClean="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smtClean="0">
              <a:solidFill>
                <a:schemeClr val="accent4">
                  <a:lumMod val="50000"/>
                </a:schemeClr>
              </a:solidFill>
              <a:latin typeface="微軟正黑體" panose="020B0604030504040204" pitchFamily="34" charset="-120"/>
              <a:ea typeface="微軟正黑體" panose="020B0604030504040204" pitchFamily="34" charset="-120"/>
            </a:endParaRPr>
          </a:p>
          <a:p>
            <a:endParaRPr lang="zh-TW" altLang="en-US" dirty="0"/>
          </a:p>
        </p:txBody>
      </p:sp>
      <p:sp>
        <p:nvSpPr>
          <p:cNvPr id="4" name="文字方塊 3"/>
          <p:cNvSpPr txBox="1"/>
          <p:nvPr/>
        </p:nvSpPr>
        <p:spPr>
          <a:xfrm>
            <a:off x="6850403" y="6614973"/>
            <a:ext cx="3279913" cy="400110"/>
          </a:xfrm>
          <a:prstGeom prst="rect">
            <a:avLst/>
          </a:prstGeom>
          <a:noFill/>
        </p:spPr>
        <p:txBody>
          <a:bodyPr wrap="square" rtlCol="0">
            <a:spAutoFit/>
          </a:bodyPr>
          <a:lstStyle/>
          <a:p>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00" dirty="0">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00" dirty="0">
              <a:latin typeface="微軟正黑體" panose="020B0604030504040204" pitchFamily="34" charset="-120"/>
              <a:ea typeface="微軟正黑體" panose="020B0604030504040204" pitchFamily="34" charset="-120"/>
              <a:cs typeface="Arial" panose="020B0604020202020204" pitchFamily="34" charset="0"/>
            </a:endParaRPr>
          </a:p>
          <a:p>
            <a:endParaRPr lang="zh-HK" altLang="en-US" sz="1000" dirty="0"/>
          </a:p>
        </p:txBody>
      </p:sp>
      <p:pic>
        <p:nvPicPr>
          <p:cNvPr id="4098" name="Picture 2" descr="Driver hands holding mobile phone in car while steering automobile along highway with girl riding on...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r="27370" b="7827"/>
          <a:stretch/>
        </p:blipFill>
        <p:spPr bwMode="auto">
          <a:xfrm>
            <a:off x="6766725" y="969239"/>
            <a:ext cx="2035175" cy="12913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edestrian crossing crosswalk on road at green traffic light. man walking on zebra, holding mobile phone flat vector illustration. safety on street, accident, compliance with traffic rules concept Free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2139" y="5067077"/>
            <a:ext cx="1459761" cy="145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8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1080580"/>
            <a:ext cx="6343202" cy="709865"/>
          </a:xfrm>
        </p:spPr>
        <p: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 </a:t>
            </a:r>
            <a:r>
              <a:rPr lang="zh-TW" altLang="en-US" b="1" dirty="0" smtClean="0">
                <a:solidFill>
                  <a:schemeClr val="bg1"/>
                </a:solidFill>
                <a:latin typeface="微軟正黑體" panose="020B0604030504040204" pitchFamily="34" charset="-120"/>
                <a:ea typeface="微軟正黑體" panose="020B0604030504040204" pitchFamily="34" charset="-120"/>
              </a:rPr>
              <a:t>    </a:t>
            </a:r>
            <a:r>
              <a:rPr lang="zh-TW" altLang="en-US" b="1" dirty="0" smtClean="0">
                <a:solidFill>
                  <a:schemeClr val="bg1"/>
                </a:solidFill>
                <a:latin typeface="微軟正黑體" panose="020B0604030504040204" pitchFamily="34" charset="-120"/>
                <a:ea typeface="微軟正黑體" panose="020B0604030504040204" pitchFamily="34" charset="-120"/>
              </a:rPr>
              <a:t>生活情境</a:t>
            </a:r>
            <a:endParaRPr lang="zh-TW" altLang="en-US" dirty="0"/>
          </a:p>
        </p:txBody>
      </p:sp>
      <p:pic>
        <p:nvPicPr>
          <p:cNvPr id="5"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55" y="2180844"/>
            <a:ext cx="4136773" cy="4369436"/>
          </a:xfrm>
          <a:prstGeom prst="rect">
            <a:avLst/>
          </a:prstGeom>
        </p:spPr>
      </p:pic>
      <p:sp>
        <p:nvSpPr>
          <p:cNvPr id="6" name="Rectangle 5"/>
          <p:cNvSpPr/>
          <p:nvPr/>
        </p:nvSpPr>
        <p:spPr>
          <a:xfrm>
            <a:off x="429176" y="2448875"/>
            <a:ext cx="3834625" cy="3785652"/>
          </a:xfrm>
          <a:prstGeom prst="rect">
            <a:avLst/>
          </a:prstGeom>
        </p:spPr>
        <p:txBody>
          <a:bodyPr wrap="square">
            <a:spAutoFit/>
          </a:bodyPr>
          <a:lstStyle/>
          <a:p>
            <a:pPr algn="just" hangingPunct="0"/>
            <a:r>
              <a:rPr lang="zh-TW" altLang="en-US" sz="2400" dirty="0" smtClean="0">
                <a:latin typeface="標楷體" panose="03000509000000000000" pitchFamily="65" charset="-120"/>
                <a:ea typeface="標楷體" panose="03000509000000000000" pitchFamily="65" charset="-120"/>
              </a:rPr>
              <a:t>近日</a:t>
            </a:r>
            <a:r>
              <a:rPr lang="zh-TW" altLang="en-US" sz="2400" dirty="0" smtClean="0">
                <a:latin typeface="細明體" panose="02020509000000000000" pitchFamily="49" charset="-120"/>
                <a:ea typeface="細明體" panose="02020509000000000000" pitchFamily="49" charset="-120"/>
              </a:rPr>
              <a:t>，</a:t>
            </a:r>
            <a:r>
              <a:rPr lang="zh-TW" altLang="en-US" sz="2400" dirty="0" smtClean="0">
                <a:latin typeface="標楷體" panose="03000509000000000000" pitchFamily="65" charset="-120"/>
                <a:ea typeface="標楷體" panose="03000509000000000000" pitchFamily="65" charset="-120"/>
              </a:rPr>
              <a:t>港</a:t>
            </a:r>
            <a:r>
              <a:rPr lang="zh-TW" altLang="en-US" sz="2400" dirty="0">
                <a:latin typeface="標楷體" panose="03000509000000000000" pitchFamily="65" charset="-120"/>
                <a:ea typeface="標楷體" panose="03000509000000000000" pitchFamily="65" charset="-120"/>
              </a:rPr>
              <a:t>鐵發生乘客</a:t>
            </a:r>
            <a:r>
              <a:rPr lang="zh-TW" altLang="en-US" sz="2400" dirty="0" smtClean="0">
                <a:latin typeface="標楷體" panose="03000509000000000000" pitchFamily="65" charset="-120"/>
                <a:ea typeface="標楷體" panose="03000509000000000000" pitchFamily="65" charset="-120"/>
              </a:rPr>
              <a:t>衝突。一名</a:t>
            </a:r>
            <a:r>
              <a:rPr lang="zh-TW" altLang="en-US" sz="2400" dirty="0">
                <a:latin typeface="標楷體" panose="03000509000000000000" pitchFamily="65" charset="-120"/>
                <a:ea typeface="標楷體" panose="03000509000000000000" pitchFamily="65" charset="-120"/>
              </a:rPr>
              <a:t>乘客疑</a:t>
            </a:r>
            <a:r>
              <a:rPr lang="zh-TW" altLang="en-US" sz="2400" dirty="0" smtClean="0">
                <a:latin typeface="標楷體" panose="03000509000000000000" pitchFamily="65" charset="-120"/>
                <a:ea typeface="標楷體" panose="03000509000000000000" pitchFamily="65" charset="-120"/>
              </a:rPr>
              <a:t>因專注於</a:t>
            </a:r>
            <a:r>
              <a:rPr lang="zh-TW" altLang="en-US" sz="2400" dirty="0">
                <a:latin typeface="標楷體" panose="03000509000000000000" pitchFamily="65" charset="-120"/>
                <a:ea typeface="標楷體" panose="03000509000000000000" pitchFamily="65" charset="-120"/>
              </a:rPr>
              <a:t>使用手提電話</a:t>
            </a:r>
            <a:r>
              <a:rPr lang="zh-TW" altLang="en-US" sz="2400" dirty="0" smtClean="0">
                <a:latin typeface="標楷體" panose="03000509000000000000" pitchFamily="65" charset="-120"/>
                <a:ea typeface="標楷體" panose="03000509000000000000" pitchFamily="65" charset="-120"/>
              </a:rPr>
              <a:t>，由月台進入</a:t>
            </a:r>
            <a:r>
              <a:rPr lang="zh-TW" altLang="en-US" sz="2400" dirty="0">
                <a:latin typeface="標楷體" panose="03000509000000000000" pitchFamily="65" charset="-120"/>
                <a:ea typeface="標楷體" panose="03000509000000000000" pitchFamily="65" charset="-120"/>
              </a:rPr>
              <a:t>車廂</a:t>
            </a:r>
            <a:r>
              <a:rPr lang="zh-TW" altLang="en-US" sz="2400" dirty="0" smtClean="0">
                <a:latin typeface="標楷體" panose="03000509000000000000" pitchFamily="65" charset="-120"/>
                <a:ea typeface="標楷體" panose="03000509000000000000" pitchFamily="65" charset="-120"/>
              </a:rPr>
              <a:t>時</a:t>
            </a:r>
            <a:r>
              <a:rPr lang="zh-TW" altLang="en-US" sz="2400" dirty="0" smtClean="0">
                <a:latin typeface="細明體" panose="02020509000000000000" pitchFamily="49" charset="-120"/>
                <a:ea typeface="細明體" panose="02020509000000000000" pitchFamily="49" charset="-120"/>
              </a:rPr>
              <a:t>，</a:t>
            </a:r>
            <a:r>
              <a:rPr lang="zh-CN" altLang="en-US" sz="2400" dirty="0" smtClean="0">
                <a:latin typeface="標楷體" panose="03000509000000000000" pitchFamily="65" charset="-120"/>
                <a:ea typeface="標楷體" panose="03000509000000000000" pitchFamily="65" charset="-120"/>
              </a:rPr>
              <a:t>走</a:t>
            </a:r>
            <a:r>
              <a:rPr lang="zh-CN" altLang="en-US" sz="2400" dirty="0">
                <a:latin typeface="標楷體" panose="03000509000000000000" pitchFamily="65" charset="-120"/>
                <a:ea typeface="標楷體" panose="03000509000000000000" pitchFamily="65" charset="-120"/>
              </a:rPr>
              <a:t>得特别</a:t>
            </a:r>
            <a:r>
              <a:rPr lang="zh-CN" altLang="en-US" sz="2400" dirty="0" smtClean="0">
                <a:latin typeface="標楷體" panose="03000509000000000000" pitchFamily="65" charset="-120"/>
                <a:ea typeface="標楷體" panose="03000509000000000000" pitchFamily="65" charset="-120"/>
              </a:rPr>
              <a:t>慢；</a:t>
            </a:r>
            <a:r>
              <a:rPr lang="zh-TW" altLang="en-US" sz="2400" dirty="0" smtClean="0">
                <a:latin typeface="標楷體" panose="03000509000000000000" pitchFamily="65" charset="-120"/>
                <a:ea typeface="標楷體" panose="03000509000000000000" pitchFamily="65" charset="-120"/>
              </a:rPr>
              <a:t>而</a:t>
            </a:r>
            <a:r>
              <a:rPr lang="zh-TW" altLang="en-US" sz="2400" dirty="0">
                <a:latin typeface="標楷體" panose="03000509000000000000" pitchFamily="65" charset="-120"/>
                <a:ea typeface="標楷體" panose="03000509000000000000" pitchFamily="65" charset="-120"/>
              </a:rPr>
              <a:t>後面的乘客</a:t>
            </a:r>
            <a:r>
              <a:rPr lang="zh-TW" altLang="en-US" sz="2400" dirty="0" smtClean="0">
                <a:latin typeface="標楷體" panose="03000509000000000000" pitchFamily="65" charset="-120"/>
                <a:ea typeface="標楷體" panose="03000509000000000000" pitchFamily="65" charset="-120"/>
              </a:rPr>
              <a:t>，希望趕在車門關上</a:t>
            </a:r>
            <a:r>
              <a:rPr lang="zh-TW" altLang="en-US" sz="2400" dirty="0" smtClean="0">
                <a:latin typeface="標楷體" panose="03000509000000000000" pitchFamily="65" charset="-120"/>
                <a:ea typeface="標楷體" panose="03000509000000000000" pitchFamily="65" charset="-120"/>
              </a:rPr>
              <a:t>前</a:t>
            </a:r>
            <a:r>
              <a:rPr lang="zh-TW" altLang="en-US" sz="2400" dirty="0" smtClean="0">
                <a:latin typeface="細明體" panose="02020509000000000000" pitchFamily="49" charset="-120"/>
                <a:ea typeface="細明體" panose="02020509000000000000" pitchFamily="49" charset="-120"/>
              </a:rPr>
              <a:t>，</a:t>
            </a:r>
            <a:r>
              <a:rPr lang="zh-TW" altLang="en-US" sz="2400" dirty="0" smtClean="0">
                <a:latin typeface="標楷體" panose="03000509000000000000" pitchFamily="65" charset="-120"/>
                <a:ea typeface="標楷體" panose="03000509000000000000" pitchFamily="65" charset="-120"/>
              </a:rPr>
              <a:t>進入車廂</a:t>
            </a:r>
            <a:r>
              <a:rPr lang="zh-TW" altLang="en-US" sz="2400" dirty="0" smtClean="0">
                <a:latin typeface="細明體" panose="02020509000000000000" pitchFamily="49" charset="-120"/>
                <a:ea typeface="細明體" panose="02020509000000000000" pitchFamily="49" charset="-120"/>
              </a:rPr>
              <a:t>，</a:t>
            </a:r>
            <a:r>
              <a:rPr lang="zh-TW" altLang="en-US" sz="2400" dirty="0" smtClean="0">
                <a:latin typeface="標楷體" panose="03000509000000000000" pitchFamily="65" charset="-120"/>
                <a:ea typeface="標楷體" panose="03000509000000000000" pitchFamily="65" charset="-120"/>
              </a:rPr>
              <a:t>而</a:t>
            </a:r>
            <a:r>
              <a:rPr lang="zh-TW" altLang="en-US" sz="2400" dirty="0">
                <a:latin typeface="標楷體" panose="03000509000000000000" pitchFamily="65" charset="-120"/>
                <a:ea typeface="標楷體" panose="03000509000000000000" pitchFamily="65" charset="-120"/>
              </a:rPr>
              <a:t>與前面的乘客有所推撞</a:t>
            </a:r>
            <a:r>
              <a:rPr lang="zh-TW" altLang="en-US" sz="2400" dirty="0" smtClean="0">
                <a:latin typeface="標楷體" panose="03000509000000000000" pitchFamily="65" charset="-120"/>
                <a:ea typeface="標楷體" panose="03000509000000000000" pitchFamily="65" charset="-120"/>
              </a:rPr>
              <a:t>，引起</a:t>
            </a:r>
            <a:r>
              <a:rPr lang="zh-TW" altLang="en-US" sz="2400" dirty="0" smtClean="0">
                <a:latin typeface="標楷體" panose="03000509000000000000" pitchFamily="65" charset="-120"/>
                <a:ea typeface="標楷體" panose="03000509000000000000" pitchFamily="65" charset="-120"/>
              </a:rPr>
              <a:t>該名乘客</a:t>
            </a:r>
            <a:r>
              <a:rPr lang="zh-TW" altLang="en-US" sz="2400" dirty="0" smtClean="0">
                <a:latin typeface="標楷體" panose="03000509000000000000" pitchFamily="65" charset="-120"/>
                <a:ea typeface="標楷體" panose="03000509000000000000" pitchFamily="65" charset="-120"/>
              </a:rPr>
              <a:t>的不滿，兩人隨後發生</a:t>
            </a:r>
            <a:r>
              <a:rPr lang="zh-TW" altLang="en-US" sz="2400" dirty="0">
                <a:latin typeface="標楷體" panose="03000509000000000000" pitchFamily="65" charset="-120"/>
                <a:ea typeface="標楷體" panose="03000509000000000000" pitchFamily="65" charset="-120"/>
              </a:rPr>
              <a:t>激烈</a:t>
            </a:r>
            <a:r>
              <a:rPr lang="zh-TW" altLang="en-US" sz="2400" dirty="0" smtClean="0">
                <a:latin typeface="標楷體" panose="03000509000000000000" pitchFamily="65" charset="-120"/>
                <a:ea typeface="標楷體" panose="03000509000000000000" pitchFamily="65" charset="-120"/>
              </a:rPr>
              <a:t>口角。</a:t>
            </a:r>
            <a:endParaRPr lang="zh-TW" altLang="en-US" sz="2000" dirty="0"/>
          </a:p>
        </p:txBody>
      </p:sp>
      <p:pic>
        <p:nvPicPr>
          <p:cNvPr id="7"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171" y="2164069"/>
            <a:ext cx="3987087" cy="4355265"/>
          </a:xfrm>
          <a:prstGeom prst="rect">
            <a:avLst/>
          </a:prstGeom>
        </p:spPr>
      </p:pic>
      <p:sp>
        <p:nvSpPr>
          <p:cNvPr id="8" name="Rectangle 7"/>
          <p:cNvSpPr/>
          <p:nvPr/>
        </p:nvSpPr>
        <p:spPr>
          <a:xfrm>
            <a:off x="5015791" y="2841110"/>
            <a:ext cx="3562440" cy="2677656"/>
          </a:xfrm>
          <a:prstGeom prst="rect">
            <a:avLst/>
          </a:prstGeom>
        </p:spPr>
        <p:txBody>
          <a:bodyPr wrap="square">
            <a:spAutoFit/>
          </a:bodyPr>
          <a:lstStyle/>
          <a:p>
            <a:pPr algn="just" hangingPunct="0"/>
            <a:r>
              <a:rPr lang="zh-TW" altLang="en-US" sz="2400" b="1" spc="100" dirty="0" smtClean="0">
                <a:solidFill>
                  <a:srgbClr val="555555"/>
                </a:solidFill>
                <a:latin typeface="Microsoft JhengHei" panose="020B0604030504040204" pitchFamily="34" charset="-120"/>
                <a:ea typeface="Microsoft JhengHei" panose="020B0604030504040204" pitchFamily="34" charset="-120"/>
              </a:rPr>
              <a:t>一對</a:t>
            </a:r>
            <a:r>
              <a:rPr lang="zh-TW" altLang="en-US" sz="2400" b="1" spc="100" dirty="0">
                <a:solidFill>
                  <a:srgbClr val="555555"/>
                </a:solidFill>
                <a:latin typeface="Microsoft JhengHei" panose="020B0604030504040204" pitchFamily="34" charset="-120"/>
                <a:ea typeface="Microsoft JhengHei" panose="020B0604030504040204" pitchFamily="34" charset="-120"/>
              </a:rPr>
              <a:t>男女在乘搭</a:t>
            </a:r>
            <a:r>
              <a:rPr lang="zh-TW" altLang="en-US" sz="2400" b="1" spc="100" dirty="0" smtClean="0">
                <a:solidFill>
                  <a:srgbClr val="555555"/>
                </a:solidFill>
                <a:latin typeface="Microsoft JhengHei" panose="020B0604030504040204" pitchFamily="34" charset="-120"/>
                <a:ea typeface="Microsoft JhengHei" panose="020B0604030504040204" pitchFamily="34" charset="-120"/>
              </a:rPr>
              <a:t>公共交通工具途中</a:t>
            </a:r>
            <a:r>
              <a:rPr lang="zh-TW" altLang="en-US" sz="2400" b="1" spc="100" dirty="0" smtClean="0">
                <a:solidFill>
                  <a:srgbClr val="555555"/>
                </a:solidFill>
                <a:latin typeface="細明體" panose="02020509000000000000" pitchFamily="49" charset="-120"/>
                <a:ea typeface="細明體" panose="02020509000000000000" pitchFamily="49" charset="-120"/>
              </a:rPr>
              <a:t>，</a:t>
            </a:r>
            <a:r>
              <a:rPr lang="zh-TW" altLang="en-US" sz="2400" b="1" spc="100" dirty="0">
                <a:solidFill>
                  <a:srgbClr val="555555"/>
                </a:solidFill>
                <a:latin typeface="Microsoft JhengHei" panose="020B0604030504040204" pitchFamily="34" charset="-120"/>
                <a:ea typeface="Microsoft JhengHei" panose="020B0604030504040204" pitchFamily="34" charset="-120"/>
              </a:rPr>
              <a:t>使用智能手機</a:t>
            </a:r>
            <a:r>
              <a:rPr lang="zh-TW" altLang="en-US" sz="2400" b="1" spc="100" dirty="0" smtClean="0">
                <a:solidFill>
                  <a:srgbClr val="555555"/>
                </a:solidFill>
                <a:latin typeface="Microsoft JhengHei" panose="020B0604030504040204" pitchFamily="34" charset="-120"/>
                <a:ea typeface="Microsoft JhengHei" panose="020B0604030504040204" pitchFamily="34" charset="-120"/>
              </a:rPr>
              <a:t>玩遊戲</a:t>
            </a:r>
            <a:r>
              <a:rPr lang="zh-TW" altLang="en-US" sz="2400" b="1" spc="100" dirty="0" smtClean="0">
                <a:solidFill>
                  <a:srgbClr val="555555"/>
                </a:solidFill>
                <a:latin typeface="標楷體" panose="03000509000000000000" pitchFamily="65" charset="-120"/>
                <a:ea typeface="標楷體" panose="03000509000000000000" pitchFamily="65" charset="-120"/>
              </a:rPr>
              <a:t>。</a:t>
            </a:r>
            <a:r>
              <a:rPr lang="zh-TW" altLang="en-US" sz="2400" b="1" spc="100" dirty="0" smtClean="0">
                <a:solidFill>
                  <a:srgbClr val="555555"/>
                </a:solidFill>
                <a:latin typeface="Microsoft JhengHei" panose="020B0604030504040204" pitchFamily="34" charset="-120"/>
                <a:ea typeface="Microsoft JhengHei" panose="020B0604030504040204" pitchFamily="34" charset="-120"/>
              </a:rPr>
              <a:t>期間發出巨大</a:t>
            </a:r>
            <a:r>
              <a:rPr lang="zh-TW" altLang="en-US" sz="2400" b="1" spc="100" dirty="0">
                <a:solidFill>
                  <a:srgbClr val="555555"/>
                </a:solidFill>
                <a:latin typeface="Microsoft JhengHei" panose="020B0604030504040204" pitchFamily="34" charset="-120"/>
                <a:ea typeface="Microsoft JhengHei" panose="020B0604030504040204" pitchFamily="34" charset="-120"/>
              </a:rPr>
              <a:t>聲浪</a:t>
            </a:r>
            <a:r>
              <a:rPr lang="zh-TW" altLang="en-US" sz="2400" b="1" spc="100" dirty="0" smtClean="0">
                <a:solidFill>
                  <a:srgbClr val="555555"/>
                </a:solidFill>
                <a:latin typeface="Microsoft JhengHei" panose="020B0604030504040204" pitchFamily="34" charset="-120"/>
                <a:ea typeface="Microsoft JhengHei" panose="020B0604030504040204" pitchFamily="34" charset="-120"/>
              </a:rPr>
              <a:t>，在旁的乘客上前提醒</a:t>
            </a:r>
            <a:r>
              <a:rPr lang="zh-TW" altLang="en-US" sz="2400" b="1" spc="100" dirty="0">
                <a:solidFill>
                  <a:srgbClr val="555555"/>
                </a:solidFill>
                <a:latin typeface="Microsoft JhengHei" panose="020B0604030504040204" pitchFamily="34" charset="-120"/>
                <a:ea typeface="Microsoft JhengHei" panose="020B0604030504040204" pitchFamily="34" charset="-120"/>
              </a:rPr>
              <a:t>他們減低音量，</a:t>
            </a:r>
            <a:r>
              <a:rPr lang="zh-TW" altLang="en-US" sz="2400" b="1" spc="100" dirty="0" smtClean="0">
                <a:solidFill>
                  <a:srgbClr val="555555"/>
                </a:solidFill>
                <a:latin typeface="Microsoft JhengHei" panose="020B0604030504040204" pitchFamily="34" charset="-120"/>
                <a:ea typeface="Microsoft JhengHei" panose="020B0604030504040204" pitchFamily="34" charset="-120"/>
              </a:rPr>
              <a:t>但二人大罵這乘客干預他們的自由</a:t>
            </a:r>
            <a:r>
              <a:rPr lang="en-US" altLang="zh-TW" sz="2400" b="1" spc="100" dirty="0" smtClean="0">
                <a:solidFill>
                  <a:srgbClr val="555555"/>
                </a:solidFill>
                <a:latin typeface="Microsoft JhengHei" panose="020B0604030504040204" pitchFamily="34" charset="-120"/>
                <a:ea typeface="Microsoft JhengHei" panose="020B0604030504040204" pitchFamily="34" charset="-120"/>
              </a:rPr>
              <a:t>……</a:t>
            </a:r>
            <a:endParaRPr lang="zh-TW" altLang="en-US" sz="2400" b="1" spc="100" dirty="0"/>
          </a:p>
        </p:txBody>
      </p:sp>
      <p:sp>
        <p:nvSpPr>
          <p:cNvPr id="3" name="矩形 2"/>
          <p:cNvSpPr/>
          <p:nvPr/>
        </p:nvSpPr>
        <p:spPr>
          <a:xfrm>
            <a:off x="6958786" y="6550280"/>
            <a:ext cx="2185214" cy="246221"/>
          </a:xfrm>
          <a:prstGeom prst="rect">
            <a:avLst/>
          </a:prstGeom>
        </p:spPr>
        <p:txBody>
          <a:bodyPr wrap="none">
            <a:spAutoFit/>
          </a:bodyPr>
          <a:lstStyle/>
          <a:p>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00" dirty="0">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00"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9" name="Picture 2" descr="Noise pollution isometric composition with indoor scenery and man having trouble doing work with noise Free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l="33334" t="9265" r="29925" b="56709"/>
          <a:stretch/>
        </p:blipFill>
        <p:spPr bwMode="auto">
          <a:xfrm>
            <a:off x="7159005" y="835573"/>
            <a:ext cx="1419226" cy="131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88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7" y="1131725"/>
            <a:ext cx="6343202" cy="709865"/>
          </a:xfrm>
        </p:spPr>
        <p: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 </a:t>
            </a:r>
            <a:r>
              <a:rPr lang="zh-TW" altLang="en-US" b="1" dirty="0" smtClean="0">
                <a:solidFill>
                  <a:schemeClr val="bg1"/>
                </a:solidFill>
                <a:latin typeface="微軟正黑體" panose="020B0604030504040204" pitchFamily="34" charset="-120"/>
                <a:ea typeface="微軟正黑體" panose="020B0604030504040204" pitchFamily="34" charset="-120"/>
              </a:rPr>
              <a:t>    討論問題</a:t>
            </a:r>
            <a:endParaRPr lang="zh-TW" altLang="en-US" dirty="0"/>
          </a:p>
        </p:txBody>
      </p:sp>
      <p:sp>
        <p:nvSpPr>
          <p:cNvPr id="9" name="Content Placeholder 2"/>
          <p:cNvSpPr>
            <a:spLocks noGrp="1"/>
          </p:cNvSpPr>
          <p:nvPr>
            <p:ph idx="1"/>
          </p:nvPr>
        </p:nvSpPr>
        <p:spPr>
          <a:xfrm>
            <a:off x="474366" y="2603480"/>
            <a:ext cx="8269584" cy="3864683"/>
          </a:xfrm>
        </p:spPr>
        <p:txBody>
          <a:bodyPr>
            <a:normAutofit lnSpcReduction="10000"/>
          </a:bodyPr>
          <a:lstStyle/>
          <a:p>
            <a:pPr algn="just" hangingPunct="0">
              <a:spcAft>
                <a:spcPts val="1200"/>
              </a:spcAft>
            </a:pPr>
            <a:r>
              <a:rPr lang="zh-TW" altLang="en-US" sz="3200" spc="100" dirty="0" smtClean="0">
                <a:solidFill>
                  <a:schemeClr val="accent4">
                    <a:lumMod val="50000"/>
                  </a:schemeClr>
                </a:solidFill>
                <a:latin typeface="微軟正黑體" panose="020B0604030504040204" pitchFamily="34" charset="-120"/>
                <a:ea typeface="微軟正黑體" panose="020B0604030504040204" pitchFamily="34" charset="-120"/>
              </a:rPr>
              <a:t>在第一個情境中</a:t>
            </a:r>
            <a:r>
              <a:rPr lang="zh-TW" altLang="en-US" sz="3200" spc="100" dirty="0" smtClean="0">
                <a:solidFill>
                  <a:schemeClr val="accent4">
                    <a:lumMod val="50000"/>
                  </a:schemeClr>
                </a:solidFill>
                <a:latin typeface="細明體" panose="02020509000000000000" pitchFamily="49" charset="-120"/>
                <a:ea typeface="細明體" panose="02020509000000000000" pitchFamily="49" charset="-120"/>
              </a:rPr>
              <a:t>，</a:t>
            </a: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你</a:t>
            </a:r>
            <a:r>
              <a:rPr lang="zh-TW" altLang="en-US" sz="3200" spc="100" dirty="0" smtClean="0">
                <a:solidFill>
                  <a:schemeClr val="accent4">
                    <a:lumMod val="50000"/>
                  </a:schemeClr>
                </a:solidFill>
                <a:latin typeface="微軟正黑體" panose="020B0604030504040204" pitchFamily="34" charset="-120"/>
                <a:ea typeface="微軟正黑體" panose="020B0604030504040204" pitchFamily="34" charset="-120"/>
              </a:rPr>
              <a:t>認為是前面</a:t>
            </a: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的乘客或是後面的</a:t>
            </a:r>
            <a:r>
              <a:rPr lang="zh-TW" altLang="en-US" sz="3200" spc="100" dirty="0" smtClean="0">
                <a:solidFill>
                  <a:schemeClr val="accent4">
                    <a:lumMod val="50000"/>
                  </a:schemeClr>
                </a:solidFill>
                <a:latin typeface="微軟正黑體" panose="020B0604030504040204" pitchFamily="34" charset="-120"/>
                <a:ea typeface="微軟正黑體" panose="020B0604030504040204" pitchFamily="34" charset="-120"/>
              </a:rPr>
              <a:t>乘客行為不當</a:t>
            </a:r>
            <a:r>
              <a:rPr lang="en-US" altLang="zh-TW" sz="3200" spc="100" dirty="0" smtClean="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為甚麼</a:t>
            </a:r>
            <a:r>
              <a:rPr lang="en-US" altLang="zh-TW" sz="3200" spc="100" dirty="0">
                <a:solidFill>
                  <a:schemeClr val="accent4">
                    <a:lumMod val="50000"/>
                  </a:schemeClr>
                </a:solidFill>
                <a:latin typeface="微軟正黑體" panose="020B0604030504040204" pitchFamily="34" charset="-120"/>
                <a:ea typeface="微軟正黑體" panose="020B0604030504040204" pitchFamily="34" charset="-120"/>
              </a:rPr>
              <a:t>?</a:t>
            </a:r>
          </a:p>
          <a:p>
            <a:pPr algn="just" hangingPunct="0">
              <a:spcAft>
                <a:spcPts val="1200"/>
              </a:spcAft>
            </a:pPr>
            <a:r>
              <a:rPr lang="zh-TW" altLang="en-US" sz="3200" spc="100" dirty="0" smtClean="0">
                <a:solidFill>
                  <a:schemeClr val="accent4">
                    <a:lumMod val="50000"/>
                  </a:schemeClr>
                </a:solidFill>
                <a:latin typeface="微軟正黑體" panose="020B0604030504040204" pitchFamily="34" charset="-120"/>
                <a:ea typeface="微軟正黑體" panose="020B0604030504040204" pitchFamily="34" charset="-120"/>
              </a:rPr>
              <a:t>在第二個</a:t>
            </a: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情境中，該</a:t>
            </a:r>
            <a:r>
              <a:rPr lang="zh-TW" altLang="en-US" sz="3200" spc="100" dirty="0" smtClean="0">
                <a:solidFill>
                  <a:schemeClr val="accent4">
                    <a:lumMod val="50000"/>
                  </a:schemeClr>
                </a:solidFill>
                <a:latin typeface="微軟正黑體" panose="020B0604030504040204" pitchFamily="34" charset="-120"/>
                <a:ea typeface="微軟正黑體" panose="020B0604030504040204" pitchFamily="34" charset="-120"/>
              </a:rPr>
              <a:t>對男女指</a:t>
            </a: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他們有玩</a:t>
            </a: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手機遊戲的自由。你有什麼看法</a:t>
            </a:r>
            <a:r>
              <a:rPr lang="en-US" altLang="zh-TW" sz="3200" spc="100"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為甚麼</a:t>
            </a:r>
            <a:r>
              <a:rPr lang="en-US" altLang="zh-TW" sz="3200" spc="100" dirty="0">
                <a:solidFill>
                  <a:schemeClr val="accent4">
                    <a:lumMod val="50000"/>
                  </a:schemeClr>
                </a:solidFill>
                <a:latin typeface="微軟正黑體" panose="020B0604030504040204" pitchFamily="34" charset="-120"/>
                <a:ea typeface="微軟正黑體" panose="020B0604030504040204" pitchFamily="34" charset="-120"/>
              </a:rPr>
              <a:t>?</a:t>
            </a:r>
          </a:p>
          <a:p>
            <a:pPr algn="just"/>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如果人人都像情境中的乘客一樣，只專注於自己的手提電話或電子產品，會造成甚麼後果</a:t>
            </a:r>
            <a:r>
              <a:rPr lang="en-US" altLang="zh-TW" sz="3200" spc="100" dirty="0">
                <a:solidFill>
                  <a:schemeClr val="accent4">
                    <a:lumMod val="50000"/>
                  </a:schemeClr>
                </a:solidFill>
                <a:latin typeface="微軟正黑體" panose="020B0604030504040204" pitchFamily="34" charset="-120"/>
                <a:ea typeface="微軟正黑體" panose="020B0604030504040204" pitchFamily="34" charset="-120"/>
              </a:rPr>
              <a:t>?</a:t>
            </a:r>
          </a:p>
          <a:p>
            <a:endParaRPr lang="en-US" altLang="zh-TW" sz="2400" dirty="0" smtClean="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smtClean="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smtClean="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smtClean="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zh-TW" altLang="en-US" dirty="0"/>
          </a:p>
        </p:txBody>
      </p:sp>
      <p:sp>
        <p:nvSpPr>
          <p:cNvPr id="6" name="矩形 5"/>
          <p:cNvSpPr/>
          <p:nvPr/>
        </p:nvSpPr>
        <p:spPr>
          <a:xfrm>
            <a:off x="6063697" y="6468163"/>
            <a:ext cx="3590877" cy="246221"/>
          </a:xfrm>
          <a:prstGeom prst="rect">
            <a:avLst/>
          </a:prstGeom>
        </p:spPr>
        <p:txBody>
          <a:bodyPr wrap="square">
            <a:spAutoFit/>
          </a:bodyPr>
          <a:lstStyle/>
          <a:p>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00" dirty="0">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00"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824756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00839" y="905065"/>
            <a:ext cx="6174056" cy="709865"/>
          </a:xfrm>
        </p:spPr>
        <p: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總結</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69834" y="2219898"/>
            <a:ext cx="8189423" cy="4505899"/>
          </a:xfrm>
        </p:spPr>
        <p:txBody>
          <a:bodyPr>
            <a:normAutofit/>
          </a:bodyPr>
          <a:lstStyle/>
          <a:p>
            <a:endParaRPr lang="en-US" altLang="zh-TW" b="1" dirty="0" smtClean="0"/>
          </a:p>
          <a:p>
            <a:pPr algn="just" hangingPunct="0"/>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在日常生活中</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，我們</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應</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以</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同理心</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考慮別人</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的</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處境和感受。</a:t>
            </a:r>
            <a:endParaRPr lang="en-US" altLang="zh-TW" sz="2800" spc="100" dirty="0" smtClean="0">
              <a:solidFill>
                <a:schemeClr val="accent4">
                  <a:lumMod val="50000"/>
                </a:schemeClr>
              </a:solidFill>
              <a:latin typeface="微軟正黑體" panose="020B0604030504040204" pitchFamily="34" charset="-120"/>
              <a:ea typeface="微軟正黑體" panose="020B0604030504040204" pitchFamily="34" charset="-120"/>
            </a:endParaRPr>
          </a:p>
          <a:p>
            <a:pPr algn="just" hangingPunct="0"/>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在公共場所使用</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手提</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電話和電子產品時，我們應</a:t>
            </a:r>
            <a:r>
              <a:rPr lang="zh-TW" altLang="en-US" sz="2800" b="1" spc="100" dirty="0" smtClean="0">
                <a:solidFill>
                  <a:schemeClr val="accent4">
                    <a:lumMod val="50000"/>
                  </a:schemeClr>
                </a:solidFill>
                <a:latin typeface="微軟正黑體" panose="020B0604030504040204" pitchFamily="34" charset="-120"/>
                <a:ea typeface="微軟正黑體" panose="020B0604030504040204" pitchFamily="34" charset="-120"/>
              </a:rPr>
              <a:t>將心比心</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，不可只滿足自己的喜好和方便，而漠視他人的感受和需要。</a:t>
            </a:r>
            <a:endParaRPr lang="en-US" altLang="zh-TW" sz="2800" spc="100" dirty="0" smtClean="0">
              <a:solidFill>
                <a:schemeClr val="accent4">
                  <a:lumMod val="50000"/>
                </a:schemeClr>
              </a:solidFill>
              <a:latin typeface="微軟正黑體" panose="020B0604030504040204" pitchFamily="34" charset="-120"/>
              <a:ea typeface="微軟正黑體" panose="020B0604030504040204" pitchFamily="34" charset="-120"/>
            </a:endParaRPr>
          </a:p>
          <a:p>
            <a:pPr algn="just" hangingPunct="0"/>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我們</a:t>
            </a:r>
            <a:r>
              <a:rPr lang="zh-TW" altLang="en-US" sz="2800" b="1" spc="100" dirty="0" smtClean="0">
                <a:solidFill>
                  <a:schemeClr val="accent4">
                    <a:lumMod val="50000"/>
                  </a:schemeClr>
                </a:solidFill>
                <a:latin typeface="微軟正黑體" panose="020B0604030504040204" pitchFamily="34" charset="-120"/>
                <a:ea typeface="微軟正黑體" panose="020B0604030504040204" pitchFamily="34" charset="-120"/>
              </a:rPr>
              <a:t>應尊重自己和別人</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，在公共地方</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使用手提電話和</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電子產品時要</a:t>
            </a:r>
            <a:r>
              <a:rPr lang="zh-HK" altLang="zh-TW" sz="2800" b="1" spc="100" dirty="0" smtClean="0">
                <a:solidFill>
                  <a:schemeClr val="accent4">
                    <a:lumMod val="50000"/>
                  </a:schemeClr>
                </a:solidFill>
                <a:latin typeface="微軟正黑體" panose="020B0604030504040204" pitchFamily="34" charset="-120"/>
                <a:ea typeface="微軟正黑體" panose="020B0604030504040204" pitchFamily="34" charset="-120"/>
              </a:rPr>
              <a:t>自律</a:t>
            </a:r>
            <a:r>
              <a:rPr lang="zh-TW" altLang="en-US" sz="2800" spc="100" dirty="0" smtClean="0">
                <a:solidFill>
                  <a:schemeClr val="accent4">
                    <a:lumMod val="50000"/>
                  </a:schemeClr>
                </a:solidFill>
                <a:latin typeface="微軟正黑體" panose="020B0604030504040204" pitchFamily="34" charset="-120"/>
                <a:ea typeface="微軟正黑體" panose="020B0604030504040204" pitchFamily="34" charset="-120"/>
              </a:rPr>
              <a:t>和不影響他人。</a:t>
            </a:r>
            <a:endParaRPr lang="zh-HK" altLang="en-US" sz="2800" spc="100" dirty="0">
              <a:solidFill>
                <a:schemeClr val="accent4">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2678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34218" y="872015"/>
            <a:ext cx="1898794" cy="709865"/>
          </a:xfrm>
        </p:spPr>
        <p: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經典名句</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86409" y="2345635"/>
            <a:ext cx="8030817" cy="3790760"/>
          </a:xfrm>
          <a:solidFill>
            <a:schemeClr val="accent4">
              <a:lumMod val="20000"/>
              <a:lumOff val="80000"/>
            </a:schemeClr>
          </a:solidFill>
        </p:spPr>
        <p:txBody>
          <a:bodyPr>
            <a:normAutofit fontScale="92500" lnSpcReduction="10000"/>
          </a:bodyPr>
          <a:lstStyle/>
          <a:p>
            <a:pPr marL="0" indent="0">
              <a:buNone/>
            </a:pPr>
            <a:r>
              <a:rPr lang="zh-TW" altLang="en-US" sz="2400" b="1" dirty="0">
                <a:solidFill>
                  <a:schemeClr val="accent4">
                    <a:lumMod val="50000"/>
                  </a:schemeClr>
                </a:solidFill>
                <a:latin typeface="微軟正黑體" panose="020B0604030504040204" pitchFamily="34" charset="-120"/>
                <a:ea typeface="微軟正黑體" panose="020B0604030504040204" pitchFamily="34" charset="-120"/>
              </a:rPr>
              <a:t>責人之心責己，愛己之心愛人</a:t>
            </a:r>
          </a:p>
          <a:p>
            <a:r>
              <a:rPr lang="zh-TW" altLang="en-US" sz="2400" dirty="0" smtClean="0">
                <a:solidFill>
                  <a:schemeClr val="accent4">
                    <a:lumMod val="50000"/>
                  </a:schemeClr>
                </a:solidFill>
                <a:latin typeface="微軟正黑體" panose="020B0604030504040204" pitchFamily="34" charset="-120"/>
                <a:ea typeface="微軟正黑體" panose="020B0604030504040204" pitchFamily="34" charset="-120"/>
              </a:rPr>
              <a:t>以</a:t>
            </a:r>
            <a:r>
              <a:rPr lang="zh-TW" altLang="en-US" sz="2400" dirty="0">
                <a:solidFill>
                  <a:schemeClr val="accent4">
                    <a:lumMod val="50000"/>
                  </a:schemeClr>
                </a:solidFill>
                <a:latin typeface="微軟正黑體" panose="020B0604030504040204" pitchFamily="34" charset="-120"/>
                <a:ea typeface="微軟正黑體" panose="020B0604030504040204" pitchFamily="34" charset="-120"/>
              </a:rPr>
              <a:t>責備別人的心情去責備自己，並以愛護自己的心來愛護別人</a:t>
            </a:r>
            <a:r>
              <a:rPr lang="zh-TW" altLang="en-US" sz="2400"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pPr marL="0" indent="0">
              <a:buNone/>
            </a:pPr>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pPr marL="0" indent="0">
              <a:buNone/>
            </a:pPr>
            <a:r>
              <a:rPr lang="zh-TW" altLang="en-US" sz="2400" b="1" dirty="0">
                <a:solidFill>
                  <a:schemeClr val="accent4">
                    <a:lumMod val="50000"/>
                  </a:schemeClr>
                </a:solidFill>
                <a:latin typeface="微軟正黑體" panose="020B0604030504040204" pitchFamily="34" charset="-120"/>
                <a:ea typeface="微軟正黑體" panose="020B0604030504040204" pitchFamily="34" charset="-120"/>
              </a:rPr>
              <a:t>知己知彼，將心比心</a:t>
            </a:r>
          </a:p>
          <a:p>
            <a:r>
              <a:rPr lang="zh-TW" altLang="en-US" sz="2400" dirty="0" smtClean="0">
                <a:solidFill>
                  <a:schemeClr val="accent4">
                    <a:lumMod val="50000"/>
                  </a:schemeClr>
                </a:solidFill>
                <a:latin typeface="微軟正黑體" panose="020B0604030504040204" pitchFamily="34" charset="-120"/>
                <a:ea typeface="微軟正黑體" panose="020B0604030504040204" pitchFamily="34" charset="-120"/>
              </a:rPr>
              <a:t>正確</a:t>
            </a:r>
            <a:r>
              <a:rPr lang="zh-TW" altLang="en-US" sz="2400" dirty="0">
                <a:solidFill>
                  <a:schemeClr val="accent4">
                    <a:lumMod val="50000"/>
                  </a:schemeClr>
                </a:solidFill>
                <a:latin typeface="微軟正黑體" panose="020B0604030504040204" pitchFamily="34" charset="-120"/>
                <a:ea typeface="微軟正黑體" panose="020B0604030504040204" pitchFamily="34" charset="-120"/>
              </a:rPr>
              <a:t>地了解自己之餘，也充分地了解對方；以自己的心意去體會他人的心意，從而為他人設想</a:t>
            </a:r>
            <a:r>
              <a:rPr lang="zh-TW" altLang="en-US" sz="2400"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pPr marL="0" indent="0">
              <a:buNone/>
            </a:pPr>
            <a:r>
              <a:rPr lang="zh-TW" altLang="en-US" sz="2400"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2400" dirty="0" smtClean="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2400" dirty="0">
                <a:solidFill>
                  <a:schemeClr val="accent4">
                    <a:lumMod val="50000"/>
                  </a:schemeClr>
                </a:solidFill>
                <a:latin typeface="微軟正黑體" panose="020B0604030504040204" pitchFamily="34" charset="-120"/>
                <a:ea typeface="微軟正黑體" panose="020B0604030504040204" pitchFamily="34" charset="-120"/>
              </a:rPr>
              <a:t>（清）周希陶</a:t>
            </a:r>
            <a:r>
              <a:rPr lang="en-US" altLang="zh-TW" sz="2400"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4">
                    <a:lumMod val="50000"/>
                  </a:schemeClr>
                </a:solidFill>
                <a:latin typeface="微軟正黑體" panose="020B0604030504040204" pitchFamily="34" charset="-120"/>
                <a:ea typeface="微軟正黑體" panose="020B0604030504040204" pitchFamily="34" charset="-120"/>
              </a:rPr>
              <a:t>增廣賢文</a:t>
            </a:r>
            <a:r>
              <a:rPr lang="en-US" altLang="zh-TW" sz="2400" dirty="0">
                <a:solidFill>
                  <a:schemeClr val="accent4">
                    <a:lumMod val="50000"/>
                  </a:schemeClr>
                </a:solidFill>
                <a:latin typeface="微軟正黑體" panose="020B0604030504040204" pitchFamily="34" charset="-120"/>
                <a:ea typeface="微軟正黑體" panose="020B0604030504040204" pitchFamily="34" charset="-120"/>
              </a:rPr>
              <a:t>》</a:t>
            </a:r>
          </a:p>
          <a:p>
            <a:endParaRPr lang="zh-HK" altLang="en-US" dirty="0"/>
          </a:p>
        </p:txBody>
      </p:sp>
      <p:pic>
        <p:nvPicPr>
          <p:cNvPr id="4" name="圖片 3">
            <a:extLst>
              <a:ext uri="{FF2B5EF4-FFF2-40B4-BE49-F238E27FC236}">
                <a16:creationId xmlns:a16="http://schemas.microsoft.com/office/drawing/2014/main" id="{CCB01F68-BA18-41CA-88B2-D2E44A1277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9803" y="872015"/>
            <a:ext cx="540061" cy="618627"/>
          </a:xfrm>
          <a:prstGeom prst="rect">
            <a:avLst/>
          </a:prstGeom>
        </p:spPr>
      </p:pic>
    </p:spTree>
    <p:extLst>
      <p:ext uri="{BB962C8B-B14F-4D97-AF65-F5344CB8AC3E}">
        <p14:creationId xmlns:p14="http://schemas.microsoft.com/office/powerpoint/2010/main" val="898629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96946" y="927099"/>
            <a:ext cx="6343202" cy="709865"/>
          </a:xfrm>
        </p:spPr>
        <p: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反思問題</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75538" y="2511234"/>
            <a:ext cx="7953702" cy="3530600"/>
          </a:xfrm>
        </p:spPr>
        <p:txBody>
          <a:bodyPr/>
          <a:lstStyle/>
          <a:p>
            <a:pPr hangingPunct="0">
              <a:lnSpc>
                <a:spcPts val="3200"/>
              </a:lnSpc>
              <a:spcAft>
                <a:spcPts val="600"/>
              </a:spcAft>
            </a:pPr>
            <a:r>
              <a:rPr lang="zh-TW" altLang="en-US" sz="2400" spc="100" dirty="0">
                <a:solidFill>
                  <a:schemeClr val="accent4">
                    <a:lumMod val="50000"/>
                  </a:schemeClr>
                </a:solidFill>
                <a:latin typeface="微軟正黑體" panose="020B0604030504040204" pitchFamily="34" charset="-120"/>
                <a:ea typeface="微軟正黑體" panose="020B0604030504040204" pitchFamily="34" charset="-120"/>
              </a:rPr>
              <a:t>在公共地方或公共交通工具上，還有其他事情可</a:t>
            </a:r>
            <a:r>
              <a:rPr lang="zh-TW" altLang="en-US" sz="2400" spc="100" dirty="0" smtClean="0">
                <a:solidFill>
                  <a:schemeClr val="accent4">
                    <a:lumMod val="50000"/>
                  </a:schemeClr>
                </a:solidFill>
                <a:latin typeface="微軟正黑體" panose="020B0604030504040204" pitchFamily="34" charset="-120"/>
                <a:ea typeface="微軟正黑體" panose="020B0604030504040204" pitchFamily="34" charset="-120"/>
              </a:rPr>
              <a:t>體現「 將心比心」的</a:t>
            </a:r>
            <a:r>
              <a:rPr lang="zh-TW" altLang="en-US" sz="2400" spc="100" dirty="0">
                <a:solidFill>
                  <a:schemeClr val="accent4">
                    <a:lumMod val="50000"/>
                  </a:schemeClr>
                </a:solidFill>
                <a:latin typeface="微軟正黑體" panose="020B0604030504040204" pitchFamily="34" charset="-120"/>
                <a:ea typeface="微軟正黑體" panose="020B0604030504040204" pitchFamily="34" charset="-120"/>
              </a:rPr>
              <a:t>精神嗎</a:t>
            </a:r>
            <a:r>
              <a:rPr lang="en-US" altLang="zh-TW" sz="2400" spc="100" dirty="0" smtClean="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2400" spc="100" dirty="0" smtClean="0">
                <a:solidFill>
                  <a:schemeClr val="accent4">
                    <a:lumMod val="50000"/>
                  </a:schemeClr>
                </a:solidFill>
                <a:latin typeface="微軟正黑體" panose="020B0604030504040204" pitchFamily="34" charset="-120"/>
                <a:ea typeface="微軟正黑體" panose="020B0604030504040204" pitchFamily="34" charset="-120"/>
              </a:rPr>
              <a:t>試</a:t>
            </a:r>
            <a:r>
              <a:rPr lang="zh-TW" altLang="en-US" sz="2400" spc="100" dirty="0">
                <a:solidFill>
                  <a:schemeClr val="accent4">
                    <a:lumMod val="50000"/>
                  </a:schemeClr>
                </a:solidFill>
                <a:latin typeface="微軟正黑體" panose="020B0604030504040204" pitchFamily="34" charset="-120"/>
                <a:ea typeface="微軟正黑體" panose="020B0604030504040204" pitchFamily="34" charset="-120"/>
              </a:rPr>
              <a:t>分享你的看法</a:t>
            </a:r>
            <a:r>
              <a:rPr lang="en-US" altLang="zh-TW" sz="2400" spc="100" dirty="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2400" spc="100" dirty="0">
              <a:solidFill>
                <a:schemeClr val="accent4">
                  <a:lumMod val="50000"/>
                </a:schemeClr>
              </a:solidFill>
              <a:latin typeface="微軟正黑體" panose="020B0604030504040204" pitchFamily="34" charset="-120"/>
              <a:ea typeface="微軟正黑體" panose="020B0604030504040204" pitchFamily="34" charset="-120"/>
            </a:endParaRPr>
          </a:p>
          <a:p>
            <a:pPr hangingPunct="0">
              <a:lnSpc>
                <a:spcPct val="150000"/>
              </a:lnSpc>
              <a:spcAft>
                <a:spcPts val="600"/>
              </a:spcAft>
            </a:pPr>
            <a:endParaRPr lang="zh-HK" altLang="en-US" spc="100" dirty="0"/>
          </a:p>
        </p:txBody>
      </p:sp>
      <p:sp>
        <p:nvSpPr>
          <p:cNvPr id="5" name="矩形 4"/>
          <p:cNvSpPr/>
          <p:nvPr/>
        </p:nvSpPr>
        <p:spPr>
          <a:xfrm>
            <a:off x="6673297" y="6525313"/>
            <a:ext cx="3590877" cy="246221"/>
          </a:xfrm>
          <a:prstGeom prst="rect">
            <a:avLst/>
          </a:prstGeom>
        </p:spPr>
        <p:txBody>
          <a:bodyPr wrap="square">
            <a:spAutoFit/>
          </a:bodyPr>
          <a:lstStyle/>
          <a:p>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00" dirty="0">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00"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2050" name="Picture 2" descr="Crowd of people in masks standing in subway train. public transport, passengers, commuters flat vector illustration. covid, epidemic, protection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6" y="3715447"/>
            <a:ext cx="3942226" cy="270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9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會議室">
  <a:themeElements>
    <a:clrScheme name="自訂 1">
      <a:dk1>
        <a:sysClr val="windowText" lastClr="000000"/>
      </a:dk1>
      <a:lt1>
        <a:sysClr val="window" lastClr="FFFFFF"/>
      </a:lt1>
      <a:dk2>
        <a:srgbClr val="0E5580"/>
      </a:dk2>
      <a:lt2>
        <a:srgbClr val="EBEBEB"/>
      </a:lt2>
      <a:accent1>
        <a:srgbClr val="ACD433"/>
      </a:accent1>
      <a:accent2>
        <a:srgbClr val="FBE4D3"/>
      </a:accent2>
      <a:accent3>
        <a:srgbClr val="EF7A24"/>
      </a:accent3>
      <a:accent4>
        <a:srgbClr val="5AA0F5"/>
      </a:accent4>
      <a:accent5>
        <a:srgbClr val="75CEEC"/>
      </a:accent5>
      <a:accent6>
        <a:srgbClr val="65D6A0"/>
      </a:accent6>
      <a:hlink>
        <a:srgbClr val="C4E46E"/>
      </a:hlink>
      <a:folHlink>
        <a:srgbClr val="BDE0FB"/>
      </a:folHlink>
    </a:clrScheme>
    <a:fontScheme name="離子會議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離子會議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1528</TotalTime>
  <Words>1210</Words>
  <Application>Microsoft Office PowerPoint</Application>
  <PresentationFormat>如螢幕大小 (4:3)</PresentationFormat>
  <Paragraphs>101</Paragraphs>
  <Slides>9</Slides>
  <Notes>8</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9</vt:i4>
      </vt:variant>
    </vt:vector>
  </HeadingPairs>
  <TitlesOfParts>
    <vt:vector size="22" baseType="lpstr">
      <vt:lpstr>Montserrat</vt:lpstr>
      <vt:lpstr>細明體</vt:lpstr>
      <vt:lpstr>Microsoft JhengHei</vt:lpstr>
      <vt:lpstr>Microsoft JhengHei</vt:lpstr>
      <vt:lpstr>新細明體</vt:lpstr>
      <vt:lpstr>DFKai-SB</vt:lpstr>
      <vt:lpstr>DFKai-SB</vt:lpstr>
      <vt:lpstr>Arial</vt:lpstr>
      <vt:lpstr>Calibri</vt:lpstr>
      <vt:lpstr>Century Gothic</vt:lpstr>
      <vt:lpstr>Times New Roman</vt:lpstr>
      <vt:lpstr>Wingdings 3</vt:lpstr>
      <vt:lpstr>離子會議室</vt:lpstr>
      <vt:lpstr>生活事件事例 「將心比心」</vt:lpstr>
      <vt:lpstr>學習重點</vt:lpstr>
      <vt:lpstr>      短片</vt:lpstr>
      <vt:lpstr>思考問題</vt:lpstr>
      <vt:lpstr>     生活情境</vt:lpstr>
      <vt:lpstr>     討論問題</vt:lpstr>
      <vt:lpstr>總結</vt:lpstr>
      <vt:lpstr>經典名句</vt:lpstr>
      <vt:lpstr>反思問題</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MCNE12</dc:creator>
  <cp:lastModifiedBy>LAM, Yuen-shan</cp:lastModifiedBy>
  <cp:revision>192</cp:revision>
  <dcterms:created xsi:type="dcterms:W3CDTF">2021-09-29T04:22:10Z</dcterms:created>
  <dcterms:modified xsi:type="dcterms:W3CDTF">2022-05-06T10:50:13Z</dcterms:modified>
</cp:coreProperties>
</file>